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30"/>
  </p:notesMasterIdLst>
  <p:sldIdLst>
    <p:sldId id="256" r:id="rId6"/>
    <p:sldId id="257" r:id="rId7"/>
    <p:sldId id="277" r:id="rId8"/>
    <p:sldId id="276" r:id="rId9"/>
    <p:sldId id="259" r:id="rId10"/>
    <p:sldId id="26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78" r:id="rId20"/>
    <p:sldId id="279" r:id="rId21"/>
    <p:sldId id="280" r:id="rId22"/>
    <p:sldId id="281" r:id="rId23"/>
    <p:sldId id="282" r:id="rId24"/>
    <p:sldId id="270" r:id="rId25"/>
    <p:sldId id="275" r:id="rId26"/>
    <p:sldId id="273" r:id="rId27"/>
    <p:sldId id="293" r:id="rId28"/>
    <p:sldId id="283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7AF7F-1F4B-451A-B924-D02FE081FF1F}" v="217" dt="2021-08-10T15:04:10.516"/>
    <p1510:client id="{329F76D6-2AA4-4CAB-BEE5-6E772DDEB25E}" v="1725" dt="2021-08-11T09:11:09.357"/>
    <p1510:client id="{48AAC2B2-F635-4FAC-A9F8-4645131E332D}" v="11" dt="2021-07-06T18:13:42.732"/>
    <p1510:client id="{4EA881A5-07CD-4007-A2AF-B6445F5F48A5}" v="951" dt="2021-08-18T07:37:48.774"/>
    <p1510:client id="{735B3412-DA3D-41B3-A8E4-F372B50BE3FF}" v="798" dt="2021-07-27T15:09:20.660"/>
    <p1510:client id="{7D8C7C7C-33B1-46B1-8885-CB79832A146E}" v="151" dt="2021-06-29T14:02:00.930"/>
    <p1510:client id="{946CCA5A-8F2A-480C-9145-CBDCA9FDA818}" v="553" dt="2021-06-29T12:50:20.409"/>
    <p1510:client id="{BC044A62-5408-4F7E-9D74-72D6264FC186}" v="221" dt="2021-08-18T08:11:49.291"/>
    <p1510:client id="{C08CD495-980A-4A95-B649-CB9C24E56E20}" v="614" dt="2021-07-20T14:18:43.175"/>
    <p1510:client id="{C44F05C1-A53A-4D84-B93A-5C272C515406}" v="1210" dt="2021-07-06T15:54:52.653"/>
    <p1510:client id="{D1EFA9E7-0CC6-4F9E-A6A3-D4150A1FB221}" v="1555" dt="2021-08-04T12:52:51.008"/>
    <p1510:client id="{EB54AA6F-8708-4573-9CF5-31F857D59D1A}" v="98" dt="2021-07-27T18:07:02.227"/>
    <p1510:client id="{FC2A5698-4D80-4E82-AC02-BA05F82F9990}" v="1165" dt="2021-07-13T19:34:01.9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2000" b="0" strike="noStrike" spc="-1">
                <a:latin typeface="XO Oriel"/>
              </a:rPr>
              <a:t>Для правки формата примечаний щёлкните мышью</a:t>
            </a:r>
          </a:p>
        </p:txBody>
      </p:sp>
      <p:sp>
        <p:nvSpPr>
          <p:cNvPr id="20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&lt;верхний колонтитул&gt;</a:t>
            </a:r>
          </a:p>
        </p:txBody>
      </p:sp>
      <p:sp>
        <p:nvSpPr>
          <p:cNvPr id="20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ru-RU" sz="1400" b="0" strike="noStrike" spc="-1">
                <a:latin typeface="Times New Roman"/>
              </a:rPr>
              <a:t>&lt;дата/время&gt;</a:t>
            </a:r>
          </a:p>
        </p:txBody>
      </p:sp>
      <p:sp>
        <p:nvSpPr>
          <p:cNvPr id="20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20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F453DE75-F5D9-4890-9E38-161847C4867A}" type="slidenum">
              <a:rPr lang="ru-RU" sz="1400" b="0" strike="noStrike" spc="-1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latin typeface="XO Orie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F06AA7F-35B6-4BD5-9FEF-447E8EA8F3EF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ru-RU" sz="1200" b="0" strike="noStrike" spc="-1">
              <a:latin typeface="XO Orie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latin typeface="XO Orie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B41FC47-7525-4C8B-8EFF-C02F8DF18C45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ru-RU" sz="1200" b="0" strike="noStrike" spc="-1">
              <a:latin typeface="XO Orie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000" b="0" strike="noStrike" spc="-1">
              <a:latin typeface="XO Orie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F06AA7F-35B6-4BD5-9FEF-447E8EA8F3EF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21</a:t>
            </a:fld>
            <a:endParaRPr lang="ru-RU" sz="1200" b="0" strike="noStrike" spc="-1">
              <a:latin typeface="XO Oriel"/>
            </a:endParaRPr>
          </a:p>
        </p:txBody>
      </p:sp>
    </p:spTree>
    <p:extLst>
      <p:ext uri="{BB962C8B-B14F-4D97-AF65-F5344CB8AC3E}">
        <p14:creationId xmlns:p14="http://schemas.microsoft.com/office/powerpoint/2010/main" val="3938819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XO Orie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480" y="175680"/>
            <a:ext cx="10972080" cy="62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XO Orie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XO Orie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XO Orie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480" y="175680"/>
            <a:ext cx="10972080" cy="62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XO Orie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XO Orie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609480" y="175680"/>
            <a:ext cx="10972080" cy="62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XO Orie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XO Orie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609480" y="175680"/>
            <a:ext cx="10972080" cy="62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XO Orie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175680"/>
            <a:ext cx="10972080" cy="6217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XO Orie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/>
          <p:nvPr/>
        </p:nvPicPr>
        <p:blipFill>
          <a:blip r:embed="rId14"/>
          <a:stretch/>
        </p:blipFill>
        <p:spPr>
          <a:xfrm>
            <a:off x="10198440" y="398520"/>
            <a:ext cx="1563480" cy="580680"/>
          </a:xfrm>
          <a:prstGeom prst="rect">
            <a:avLst/>
          </a:prstGeom>
          <a:ln>
            <a:noFill/>
          </a:ln>
        </p:spPr>
      </p:pic>
      <p:pic>
        <p:nvPicPr>
          <p:cNvPr id="6" name="Рисунок 9"/>
          <p:cNvPicPr/>
          <p:nvPr/>
        </p:nvPicPr>
        <p:blipFill>
          <a:blip r:embed="rId15"/>
          <a:stretch/>
        </p:blipFill>
        <p:spPr>
          <a:xfrm>
            <a:off x="671400" y="398520"/>
            <a:ext cx="562680" cy="7398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1420920" y="457200"/>
            <a:ext cx="1312560" cy="165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404040"/>
                </a:solidFill>
                <a:latin typeface="PT Sans"/>
                <a:ea typeface="DejaVu Sans"/>
              </a:rPr>
              <a:t>Тверская область</a:t>
            </a:r>
            <a:endParaRPr lang="ru-RU" sz="1800" b="0" strike="noStrike" spc="-1">
              <a:latin typeface="XO Orie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5"/>
          <p:cNvPicPr/>
          <p:nvPr/>
        </p:nvPicPr>
        <p:blipFill>
          <a:blip r:embed="rId14"/>
          <a:stretch/>
        </p:blipFill>
        <p:spPr>
          <a:xfrm>
            <a:off x="10782000" y="398520"/>
            <a:ext cx="979920" cy="36360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0" y="0"/>
            <a:ext cx="4776480" cy="68565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5"/>
          <p:cNvPicPr/>
          <p:nvPr/>
        </p:nvPicPr>
        <p:blipFill>
          <a:blip r:embed="rId14"/>
          <a:stretch/>
        </p:blipFill>
        <p:spPr>
          <a:xfrm>
            <a:off x="10782000" y="398520"/>
            <a:ext cx="979920" cy="363600"/>
          </a:xfrm>
          <a:prstGeom prst="rect">
            <a:avLst/>
          </a:prstGeom>
          <a:ln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175680"/>
            <a:ext cx="10972080" cy="13410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Рисунок 7"/>
          <p:cNvPicPr/>
          <p:nvPr/>
        </p:nvPicPr>
        <p:blipFill>
          <a:blip r:embed="rId14"/>
          <a:stretch/>
        </p:blipFill>
        <p:spPr>
          <a:xfrm>
            <a:off x="10782000" y="398520"/>
            <a:ext cx="979920" cy="363600"/>
          </a:xfrm>
          <a:prstGeom prst="rect">
            <a:avLst/>
          </a:prstGeom>
          <a:ln>
            <a:noFill/>
          </a:ln>
        </p:spPr>
      </p:pic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Рисунок 4"/>
          <p:cNvPicPr/>
          <p:nvPr/>
        </p:nvPicPr>
        <p:blipFill>
          <a:blip r:embed="rId14"/>
          <a:stretch/>
        </p:blipFill>
        <p:spPr>
          <a:xfrm>
            <a:off x="10782000" y="398520"/>
            <a:ext cx="979920" cy="363600"/>
          </a:xfrm>
          <a:prstGeom prst="rect">
            <a:avLst/>
          </a:prstGeom>
          <a:ln>
            <a:noFill/>
          </a:ln>
        </p:spPr>
      </p:pic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523880" y="1898640"/>
            <a:ext cx="9142560" cy="238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3000" lnSpcReduction="10000"/>
          </a:bodyPr>
          <a:lstStyle/>
          <a:p>
            <a:pPr algn="ctr">
              <a:lnSpc>
                <a:spcPct val="90000"/>
              </a:lnSpc>
            </a:pPr>
            <a:r>
              <a:rPr lang="ru-RU" sz="6000" b="0" strike="noStrike" spc="-1">
                <a:solidFill>
                  <a:srgbClr val="0F4881"/>
                </a:solidFill>
                <a:latin typeface="PT Sans BOLD"/>
                <a:ea typeface="DejaVu Sans"/>
              </a:rPr>
              <a:t>ТЕНДЕНЦИИ И РИСКИ ИНФОРМАЦИОННОГО ПОЛЯ ЗА ПЕРИОД </a:t>
            </a:r>
            <a:endParaRPr lang="ru-RU" sz="6000" b="0" strike="noStrike" spc="-1">
              <a:latin typeface="XO Orie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2875320" y="4479120"/>
            <a:ext cx="6425280" cy="820440"/>
          </a:xfrm>
          <a:prstGeom prst="rect">
            <a:avLst/>
          </a:prstGeom>
          <a:solidFill>
            <a:srgbClr val="0F488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ru-RU" sz="5400" b="1" spc="-1" dirty="0">
                <a:solidFill>
                  <a:srgbClr val="FFFFFF"/>
                </a:solidFill>
                <a:latin typeface="PT Sans"/>
              </a:rPr>
              <a:t>10.08 - 16.08.2021</a:t>
            </a:r>
            <a:endParaRPr lang="ru-RU" sz="5400" b="0" strike="noStrike" spc="-1" dirty="0">
              <a:latin typeface="XO Ori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4928704" y="876498"/>
            <a:ext cx="7010695" cy="5692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just"/>
            <a:r>
              <a:rPr lang="ru-RU" sz="1300" dirty="0">
                <a:ea typeface="+mn-lt"/>
                <a:cs typeface="+mn-lt"/>
              </a:rPr>
              <a:t>В регионе основными темами для обсуждения остаются по-прежнему обязательная вакцинация и эпидемиологическая обстановка. В Тверской области продолжают фиксировать большое количество заболевших коронавирусом. По информации оперативного штаба по предупреждению завоза и распространения коронавирусной инфекции в Тверской области 16.08.2021 - лабораторно подтверждено 228 новых случаев заболевания коронавирусной инфекцией. Следует продолжить информирование в текущем режиме о необходимости соблюдать действующий в Тверской области режим обязательного использования средств индивидуальной защиты органов дыхания (масок, респираторов) в общественном транспорте, торговых центрах, учреждениях культуры и других местах массового пребывания людей. </a:t>
            </a:r>
            <a:endParaRPr lang="ru-RU" sz="1300"/>
          </a:p>
          <a:p>
            <a:pPr algn="just"/>
            <a:r>
              <a:rPr lang="ru-RU" sz="1300" dirty="0">
                <a:ea typeface="+mn-lt"/>
                <a:cs typeface="+mn-lt"/>
              </a:rPr>
              <a:t>  </a:t>
            </a:r>
            <a:endParaRPr lang="ru-RU" sz="1300"/>
          </a:p>
          <a:p>
            <a:pPr algn="just"/>
            <a:r>
              <a:rPr lang="ru-RU" sz="1300" dirty="0">
                <a:ea typeface="+mn-lt"/>
                <a:cs typeface="+mn-lt"/>
              </a:rPr>
              <a:t>В Тверской области продолжается обязательная вакцинация против коронавирусной инфекции для отдельных категорий граждан. Процесс вакцинации в настоящее время проходит в штатном режиме без негативных инфоповодов. По состоянию на 16.08.2021 прививку сделали 345995 человека. Необходимо продолжить информирование лиц, подлежащих обязательной вакцинации. Необходимо провести мониторинг заполняемости пунктов вакцинации и при необходимости рассмотреть возможность организации дополнительных точек. Также целесообразно организовать мониторинг на выявление недостоверной информации о вакцинации. Целесообразно регулярно информировать население региона о поставках вакцины в Тверскую область.  </a:t>
            </a:r>
            <a:endParaRPr lang="ru-RU" sz="1300"/>
          </a:p>
          <a:p>
            <a:pPr algn="just"/>
            <a:r>
              <a:rPr lang="ru-RU" sz="1300" dirty="0">
                <a:ea typeface="+mn-lt"/>
                <a:cs typeface="+mn-lt"/>
              </a:rPr>
              <a:t>  </a:t>
            </a:r>
            <a:endParaRPr lang="ru-RU" sz="1300"/>
          </a:p>
          <a:p>
            <a:pPr algn="just"/>
            <a:r>
              <a:rPr lang="ru-RU" sz="1300" dirty="0">
                <a:ea typeface="+mn-lt"/>
                <a:cs typeface="+mn-lt"/>
              </a:rPr>
              <a:t>В настоящее время в регионе политические силы ведут активные предвыборные кампании. Следует отметить увеличение медиаактивности политических партий в информационном поле. Представители оппозиции ведут активные медийные кампании и распространяют свою повестку. Основными источниками распространения являются собственные информационные ресурсы. Представители несистемной оппозиции проявляют низкую медийную активность. Следует уделить внимание негативным инфоповодам, связанным с предвыборным процессом.</a:t>
            </a:r>
          </a:p>
        </p:txBody>
      </p:sp>
      <p:sp>
        <p:nvSpPr>
          <p:cNvPr id="263" name="CustomShape 2"/>
          <p:cNvSpPr/>
          <p:nvPr/>
        </p:nvSpPr>
        <p:spPr>
          <a:xfrm>
            <a:off x="268920" y="2766240"/>
            <a:ext cx="397152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8500" lnSpcReduction="10000"/>
          </a:bodyPr>
          <a:lstStyle/>
          <a:p>
            <a:pPr>
              <a:lnSpc>
                <a:spcPct val="90000"/>
              </a:lnSpc>
            </a:pPr>
            <a:r>
              <a:rPr lang="ru-RU" sz="3600" b="0" strike="noStrike" spc="-1">
                <a:solidFill>
                  <a:srgbClr val="FFFFFF"/>
                </a:solidFill>
                <a:latin typeface="PT Sans BOLD"/>
                <a:ea typeface="DejaVu Sans"/>
              </a:rPr>
              <a:t>РЕКОМЕНДУЕМЫЕ ДЛЯ ОЗВУЧКИ ТЕМЫ</a:t>
            </a:r>
            <a:endParaRPr lang="ru-RU" sz="3600" b="0" strike="noStrike" spc="-1">
              <a:latin typeface="XO Oriel"/>
            </a:endParaRPr>
          </a:p>
        </p:txBody>
      </p:sp>
      <p:pic>
        <p:nvPicPr>
          <p:cNvPr id="264" name="Рисунок 7"/>
          <p:cNvPicPr/>
          <p:nvPr/>
        </p:nvPicPr>
        <p:blipFill>
          <a:blip r:embed="rId2"/>
          <a:stretch/>
        </p:blipFill>
        <p:spPr>
          <a:xfrm rot="18900000">
            <a:off x="843840" y="2082600"/>
            <a:ext cx="468720" cy="48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437738" y="558361"/>
            <a:ext cx="3426088" cy="6231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just"/>
            <a:r>
              <a:rPr lang="ru-RU" sz="950" b="1" dirty="0">
                <a:ea typeface="+mn-lt"/>
                <a:cs typeface="+mn-lt"/>
              </a:rPr>
              <a:t>10.08.2021</a:t>
            </a:r>
            <a:r>
              <a:rPr lang="ru-RU" sz="950" dirty="0">
                <a:ea typeface="+mn-lt"/>
                <a:cs typeface="+mn-lt"/>
              </a:rPr>
              <a:t> </a:t>
            </a:r>
            <a:endParaRPr lang="ru-RU"/>
          </a:p>
          <a:p>
            <a:pPr marL="285750" indent="-285750" algn="just">
              <a:buAutoNum type="arabicPeriod"/>
            </a:pPr>
            <a:r>
              <a:rPr lang="ru-RU" sz="950" dirty="0">
                <a:ea typeface="+mn-lt"/>
                <a:cs typeface="+mn-lt"/>
              </a:rPr>
              <a:t>На заседании Правительства Тверской области рассмотрена реализация в регионе национального проекта «Здравоохранение»</a:t>
            </a:r>
            <a:endParaRPr lang="ru-RU" dirty="0">
              <a:ea typeface="+mn-lt"/>
              <a:cs typeface="+mn-lt"/>
            </a:endParaRPr>
          </a:p>
          <a:p>
            <a:pPr marL="285750" indent="-285750" algn="just">
              <a:buAutoNum type="arabicPeriod"/>
            </a:pPr>
            <a:endParaRPr lang="ru-RU" sz="950" dirty="0">
              <a:ea typeface="+mn-lt"/>
              <a:cs typeface="+mn-lt"/>
            </a:endParaRPr>
          </a:p>
          <a:p>
            <a:pPr algn="just"/>
            <a:r>
              <a:rPr lang="ru-RU" sz="950" b="1" dirty="0">
                <a:ea typeface="+mn-lt"/>
                <a:cs typeface="+mn-lt"/>
              </a:rPr>
              <a:t>11.08.2021</a:t>
            </a:r>
            <a:r>
              <a:rPr lang="ru-RU" sz="950" dirty="0">
                <a:ea typeface="+mn-lt"/>
                <a:cs typeface="+mn-lt"/>
              </a:rPr>
              <a:t> </a:t>
            </a:r>
            <a:endParaRPr lang="ru-RU"/>
          </a:p>
          <a:p>
            <a:pPr marL="285750" indent="-285750" algn="just">
              <a:buAutoNum type="arabicPeriod"/>
            </a:pPr>
            <a:r>
              <a:rPr lang="ru-RU" sz="950" dirty="0">
                <a:ea typeface="+mn-lt"/>
                <a:cs typeface="+mn-lt"/>
              </a:rPr>
              <a:t>Игорь </a:t>
            </a:r>
            <a:r>
              <a:rPr lang="ru-RU" sz="950" dirty="0" err="1">
                <a:ea typeface="+mn-lt"/>
                <a:cs typeface="+mn-lt"/>
              </a:rPr>
              <a:t>Руденя</a:t>
            </a:r>
            <a:r>
              <a:rPr lang="ru-RU" sz="950" dirty="0">
                <a:ea typeface="+mn-lt"/>
                <a:cs typeface="+mn-lt"/>
              </a:rPr>
              <a:t> обсудил с аграриями региона развитие сельского хозяйства Тверской области</a:t>
            </a:r>
            <a:endParaRPr lang="ru-RU" dirty="0">
              <a:ea typeface="+mn-lt"/>
              <a:cs typeface="+mn-lt"/>
            </a:endParaRPr>
          </a:p>
          <a:p>
            <a:pPr marL="285750" indent="-285750" algn="just">
              <a:buAutoNum type="arabicPeriod"/>
            </a:pPr>
            <a:r>
              <a:rPr lang="ru-RU" sz="950" dirty="0">
                <a:ea typeface="+mn-lt"/>
                <a:cs typeface="+mn-lt"/>
              </a:rPr>
              <a:t>Игорь </a:t>
            </a:r>
            <a:r>
              <a:rPr lang="ru-RU" sz="950" dirty="0" err="1">
                <a:ea typeface="+mn-lt"/>
                <a:cs typeface="+mn-lt"/>
              </a:rPr>
              <a:t>Руденя</a:t>
            </a:r>
            <a:r>
              <a:rPr lang="ru-RU" sz="950" dirty="0">
                <a:ea typeface="+mn-lt"/>
                <a:cs typeface="+mn-lt"/>
              </a:rPr>
              <a:t> накануне Дня Военно-воздушных сил поблагодарил тверских лётчиков за службу</a:t>
            </a:r>
            <a:endParaRPr lang="ru-RU" dirty="0"/>
          </a:p>
          <a:p>
            <a:pPr marL="285750" indent="-285750" algn="just">
              <a:buAutoNum type="arabicPeriod"/>
            </a:pPr>
            <a:r>
              <a:rPr lang="ru-RU" sz="950" dirty="0">
                <a:ea typeface="+mn-lt"/>
                <a:cs typeface="+mn-lt"/>
              </a:rPr>
              <a:t>Игорь </a:t>
            </a:r>
            <a:r>
              <a:rPr lang="ru-RU" sz="950" dirty="0" err="1">
                <a:ea typeface="+mn-lt"/>
                <a:cs typeface="+mn-lt"/>
              </a:rPr>
              <a:t>Руденя</a:t>
            </a:r>
            <a:r>
              <a:rPr lang="ru-RU" sz="950" dirty="0">
                <a:ea typeface="+mn-lt"/>
                <a:cs typeface="+mn-lt"/>
              </a:rPr>
              <a:t> обсудил с многодетными семьями </a:t>
            </a:r>
            <a:r>
              <a:rPr lang="ru-RU" sz="950" dirty="0" err="1">
                <a:ea typeface="+mn-lt"/>
                <a:cs typeface="+mn-lt"/>
              </a:rPr>
              <a:t>Верхневолжья</a:t>
            </a:r>
            <a:r>
              <a:rPr lang="ru-RU" sz="950" dirty="0">
                <a:ea typeface="+mn-lt"/>
                <a:cs typeface="+mn-lt"/>
              </a:rPr>
              <a:t> проект по выдаче школьной формы и другие меры поддержки в демографии</a:t>
            </a:r>
            <a:endParaRPr lang="ru-RU" dirty="0"/>
          </a:p>
          <a:p>
            <a:pPr marL="285750" indent="-285750" algn="just">
              <a:buAutoNum type="arabicPeriod"/>
            </a:pPr>
            <a:r>
              <a:rPr lang="ru-RU" sz="950" dirty="0">
                <a:ea typeface="+mn-lt"/>
                <a:cs typeface="+mn-lt"/>
              </a:rPr>
              <a:t>На Тверском </a:t>
            </a:r>
            <a:r>
              <a:rPr lang="ru-RU" sz="950" dirty="0" err="1">
                <a:ea typeface="+mn-lt"/>
                <a:cs typeface="+mn-lt"/>
              </a:rPr>
              <a:t>вагонзаводе</a:t>
            </a:r>
            <a:r>
              <a:rPr lang="ru-RU" sz="950" dirty="0">
                <a:ea typeface="+mn-lt"/>
                <a:cs typeface="+mn-lt"/>
              </a:rPr>
              <a:t> обсудили вопросы проведения вакцинации против коронавируса</a:t>
            </a:r>
            <a:endParaRPr lang="ru-RU" dirty="0"/>
          </a:p>
          <a:p>
            <a:pPr marL="285750" indent="-285750" algn="just">
              <a:buAutoNum type="arabicPeriod"/>
            </a:pPr>
            <a:endParaRPr lang="ru-RU" sz="950" dirty="0">
              <a:ea typeface="+mn-lt"/>
              <a:cs typeface="+mn-lt"/>
            </a:endParaRPr>
          </a:p>
          <a:p>
            <a:pPr algn="just"/>
            <a:r>
              <a:rPr lang="ru-RU" sz="950" b="1" dirty="0">
                <a:ea typeface="+mn-lt"/>
                <a:cs typeface="+mn-lt"/>
              </a:rPr>
              <a:t>12.08.2021</a:t>
            </a:r>
            <a:r>
              <a:rPr lang="ru-RU" sz="950" dirty="0">
                <a:ea typeface="+mn-lt"/>
                <a:cs typeface="+mn-lt"/>
              </a:rPr>
              <a:t> </a:t>
            </a:r>
            <a:endParaRPr lang="ru-RU"/>
          </a:p>
          <a:p>
            <a:pPr marL="285750" indent="-285750" algn="just">
              <a:buAutoNum type="arabicPeriod"/>
            </a:pPr>
            <a:r>
              <a:rPr lang="ru-RU" sz="950" dirty="0">
                <a:ea typeface="+mn-lt"/>
                <a:cs typeface="+mn-lt"/>
              </a:rPr>
              <a:t>Игорь </a:t>
            </a:r>
            <a:r>
              <a:rPr lang="ru-RU" sz="950" dirty="0" err="1">
                <a:ea typeface="+mn-lt"/>
                <a:cs typeface="+mn-lt"/>
              </a:rPr>
              <a:t>Руденя</a:t>
            </a:r>
            <a:r>
              <a:rPr lang="ru-RU" sz="950" dirty="0">
                <a:ea typeface="+mn-lt"/>
                <a:cs typeface="+mn-lt"/>
              </a:rPr>
              <a:t> проинспектировал ход восстановительных работ в Андреаполе</a:t>
            </a:r>
            <a:endParaRPr lang="ru-RU" dirty="0">
              <a:ea typeface="+mn-lt"/>
              <a:cs typeface="+mn-lt"/>
            </a:endParaRPr>
          </a:p>
          <a:p>
            <a:pPr marL="285750" indent="-285750" algn="just">
              <a:buAutoNum type="arabicPeriod"/>
            </a:pPr>
            <a:r>
              <a:rPr lang="ru-RU" sz="950" dirty="0">
                <a:ea typeface="+mn-lt"/>
                <a:cs typeface="+mn-lt"/>
              </a:rPr>
              <a:t>Игорь </a:t>
            </a:r>
            <a:r>
              <a:rPr lang="ru-RU" sz="950" dirty="0" err="1">
                <a:ea typeface="+mn-lt"/>
                <a:cs typeface="+mn-lt"/>
              </a:rPr>
              <a:t>Руденя</a:t>
            </a:r>
            <a:r>
              <a:rPr lang="ru-RU" sz="950" dirty="0">
                <a:ea typeface="+mn-lt"/>
                <a:cs typeface="+mn-lt"/>
              </a:rPr>
              <a:t> в День Военно-воздушных сил вручил награды летчикам авиабазы «Хотилово-2</a:t>
            </a:r>
            <a:r>
              <a:rPr lang="it" sz="950" dirty="0">
                <a:ea typeface="+mn-lt"/>
                <a:cs typeface="+mn-lt"/>
              </a:rPr>
              <a:t>»</a:t>
            </a:r>
            <a:endParaRPr lang="it" dirty="0">
              <a:ea typeface="+mn-lt"/>
              <a:cs typeface="+mn-lt"/>
            </a:endParaRPr>
          </a:p>
          <a:p>
            <a:pPr marL="285750" indent="-285750" algn="just">
              <a:buAutoNum type="arabicPeriod"/>
            </a:pPr>
            <a:r>
              <a:rPr lang="ru-RU" sz="950" dirty="0">
                <a:ea typeface="+mn-lt"/>
                <a:cs typeface="+mn-lt"/>
              </a:rPr>
              <a:t>Губернатор Игорь </a:t>
            </a:r>
            <a:r>
              <a:rPr lang="ru-RU" sz="950" dirty="0" err="1">
                <a:ea typeface="+mn-lt"/>
                <a:cs typeface="+mn-lt"/>
              </a:rPr>
              <a:t>Руденя</a:t>
            </a:r>
            <a:r>
              <a:rPr lang="ru-RU" sz="950" dirty="0">
                <a:ea typeface="+mn-lt"/>
                <a:cs typeface="+mn-lt"/>
              </a:rPr>
              <a:t> в прямом эфире ответит на вопросы жителей Тверской области</a:t>
            </a:r>
            <a:endParaRPr lang="ru-RU" dirty="0">
              <a:ea typeface="+mn-lt"/>
              <a:cs typeface="+mn-lt"/>
            </a:endParaRPr>
          </a:p>
          <a:p>
            <a:pPr marL="285750" indent="-285750" algn="just">
              <a:buAutoNum type="arabicPeriod"/>
            </a:pPr>
            <a:r>
              <a:rPr lang="ru-RU" sz="950" dirty="0">
                <a:ea typeface="+mn-lt"/>
                <a:cs typeface="+mn-lt"/>
              </a:rPr>
              <a:t>Игорь </a:t>
            </a:r>
            <a:r>
              <a:rPr lang="ru-RU" sz="950" dirty="0" err="1">
                <a:ea typeface="+mn-lt"/>
                <a:cs typeface="+mn-lt"/>
              </a:rPr>
              <a:t>Руденя</a:t>
            </a:r>
            <a:r>
              <a:rPr lang="ru-RU" sz="950" dirty="0">
                <a:ea typeface="+mn-lt"/>
                <a:cs typeface="+mn-lt"/>
              </a:rPr>
              <a:t> ответил на актуальные вопросы жителей </a:t>
            </a:r>
            <a:r>
              <a:rPr lang="ru-RU" sz="950" dirty="0" err="1">
                <a:ea typeface="+mn-lt"/>
                <a:cs typeface="+mn-lt"/>
              </a:rPr>
              <a:t>Верхневолжья</a:t>
            </a:r>
            <a:r>
              <a:rPr lang="ru-RU" sz="950" dirty="0">
                <a:ea typeface="+mn-lt"/>
                <a:cs typeface="+mn-lt"/>
              </a:rPr>
              <a:t> в прямом эфире телеканала «Россия 24» Тверь</a:t>
            </a:r>
            <a:endParaRPr lang="ru-RU"/>
          </a:p>
          <a:p>
            <a:pPr marL="285750" indent="-285750" algn="just">
              <a:buAutoNum type="arabicPeriod"/>
            </a:pPr>
            <a:endParaRPr lang="ru-RU" sz="950" dirty="0">
              <a:ea typeface="+mn-lt"/>
              <a:cs typeface="+mn-lt"/>
            </a:endParaRPr>
          </a:p>
          <a:p>
            <a:pPr algn="just"/>
            <a:r>
              <a:rPr lang="ru-RU" sz="950" b="1" dirty="0">
                <a:ea typeface="+mn-lt"/>
                <a:cs typeface="+mn-lt"/>
              </a:rPr>
              <a:t>13.08.2021</a:t>
            </a:r>
            <a:r>
              <a:rPr lang="ru-RU" sz="950" dirty="0">
                <a:ea typeface="+mn-lt"/>
                <a:cs typeface="+mn-lt"/>
              </a:rPr>
              <a:t> </a:t>
            </a:r>
            <a:endParaRPr lang="ru-RU"/>
          </a:p>
          <a:p>
            <a:pPr marL="285750" indent="-285750" algn="just">
              <a:buAutoNum type="arabicPeriod"/>
            </a:pPr>
            <a:r>
              <a:rPr lang="ru-RU" sz="950" dirty="0">
                <a:ea typeface="+mn-lt"/>
                <a:cs typeface="+mn-lt"/>
              </a:rPr>
              <a:t>В Тверской области проведут модернизацию спортивных уличных тренажёров на территории школ</a:t>
            </a:r>
            <a:endParaRPr lang="ru-RU" dirty="0"/>
          </a:p>
          <a:p>
            <a:pPr marL="285750" indent="-285750" algn="just">
              <a:buAutoNum type="arabicPeriod"/>
            </a:pPr>
            <a:endParaRPr lang="ru-RU" sz="950" dirty="0">
              <a:ea typeface="+mn-lt"/>
              <a:cs typeface="+mn-lt"/>
            </a:endParaRPr>
          </a:p>
          <a:p>
            <a:pPr algn="just"/>
            <a:r>
              <a:rPr lang="ru-RU" sz="950" b="1" dirty="0">
                <a:ea typeface="+mn-lt"/>
                <a:cs typeface="+mn-lt"/>
              </a:rPr>
              <a:t>16.08.2021</a:t>
            </a:r>
            <a:r>
              <a:rPr lang="ru-RU" sz="950" dirty="0">
                <a:ea typeface="+mn-lt"/>
                <a:cs typeface="+mn-lt"/>
              </a:rPr>
              <a:t> </a:t>
            </a:r>
            <a:endParaRPr lang="ru-RU"/>
          </a:p>
          <a:p>
            <a:pPr marL="285750" indent="-285750" algn="just">
              <a:buAutoNum type="arabicPeriod"/>
            </a:pPr>
            <a:r>
              <a:rPr lang="ru-RU" sz="950" dirty="0">
                <a:ea typeface="+mn-lt"/>
                <a:cs typeface="+mn-lt"/>
              </a:rPr>
              <a:t>В Тверскую область поставляется 3500 новых контейнеров для сбора отходов</a:t>
            </a:r>
            <a:endParaRPr lang="ru-RU" dirty="0"/>
          </a:p>
          <a:p>
            <a:pPr marL="285750" indent="-285750" algn="just">
              <a:buAutoNum type="arabicPeriod"/>
            </a:pPr>
            <a:r>
              <a:rPr lang="ru-RU" sz="950" dirty="0">
                <a:ea typeface="+mn-lt"/>
                <a:cs typeface="+mn-lt"/>
              </a:rPr>
              <a:t>7800 жителей Тверской области подали заявку на бесплатную </a:t>
            </a:r>
            <a:r>
              <a:rPr lang="ru-RU" sz="950" dirty="0" err="1">
                <a:ea typeface="+mn-lt"/>
                <a:cs typeface="+mn-lt"/>
              </a:rPr>
              <a:t>догазификацию</a:t>
            </a:r>
            <a:r>
              <a:rPr lang="ru-RU" sz="950" dirty="0">
                <a:ea typeface="+mn-lt"/>
                <a:cs typeface="+mn-lt"/>
              </a:rPr>
              <a:t> своих домовладений</a:t>
            </a:r>
            <a:endParaRPr lang="ru-RU" dirty="0"/>
          </a:p>
          <a:p>
            <a:pPr marL="285750" indent="-285750" algn="just">
              <a:buAutoNum type="arabicPeriod"/>
            </a:pPr>
            <a:r>
              <a:rPr lang="ru-RU" sz="950" dirty="0">
                <a:ea typeface="+mn-lt"/>
                <a:cs typeface="+mn-lt"/>
              </a:rPr>
              <a:t>Более 3 млн единиц молоди рыб выпущено в водоемы Тверской области в 2021 году</a:t>
            </a:r>
            <a:endParaRPr lang="ru-RU" dirty="0"/>
          </a:p>
          <a:p>
            <a:pPr marL="285750" indent="-285750" algn="just">
              <a:buAutoNum type="arabicPeriod"/>
            </a:pPr>
            <a:r>
              <a:rPr lang="ru-RU" sz="950" dirty="0">
                <a:ea typeface="+mn-lt"/>
                <a:cs typeface="+mn-lt"/>
              </a:rPr>
              <a:t>Более 98% сотрудников Главного управления МЧС России по Тверской области сделали прививку против коронавируса</a:t>
            </a:r>
            <a:endParaRPr lang="ru-RU" dirty="0"/>
          </a:p>
        </p:txBody>
      </p:sp>
      <p:sp>
        <p:nvSpPr>
          <p:cNvPr id="266" name="CustomShape 2"/>
          <p:cNvSpPr/>
          <p:nvPr/>
        </p:nvSpPr>
        <p:spPr>
          <a:xfrm>
            <a:off x="4122371" y="3795091"/>
            <a:ext cx="7795934" cy="29685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just"/>
            <a:r>
              <a:rPr lang="ru-RU" sz="1100" dirty="0">
                <a:ea typeface="+mn-lt"/>
                <a:cs typeface="+mn-lt"/>
              </a:rPr>
              <a:t>График показывает, что положительная </a:t>
            </a:r>
            <a:r>
              <a:rPr lang="ru-RU" sz="1100" dirty="0" err="1">
                <a:ea typeface="+mn-lt"/>
                <a:cs typeface="+mn-lt"/>
              </a:rPr>
              <a:t>соцреакция</a:t>
            </a:r>
            <a:r>
              <a:rPr lang="ru-RU" sz="1100" dirty="0">
                <a:ea typeface="+mn-lt"/>
                <a:cs typeface="+mn-lt"/>
              </a:rPr>
              <a:t> равномерно распределена на прошедшей неделе. Необходимо отметить рост показателей негатива 14 августа. На увеличение в основном повлияло событие, связанное с информацией об угрозах экс-координатору «Открытой России» в Тверской области </a:t>
            </a:r>
            <a:r>
              <a:rPr lang="ru-RU" sz="1100" dirty="0" err="1">
                <a:ea typeface="+mn-lt"/>
                <a:cs typeface="+mn-lt"/>
              </a:rPr>
              <a:t>А.Важенкову</a:t>
            </a:r>
            <a:r>
              <a:rPr lang="ru-RU" sz="1100" dirty="0">
                <a:ea typeface="+mn-lt"/>
                <a:cs typeface="+mn-lt"/>
              </a:rPr>
              <a:t>.   </a:t>
            </a:r>
            <a:endParaRPr lang="ru-RU"/>
          </a:p>
          <a:p>
            <a:pPr algn="just"/>
            <a:r>
              <a:rPr lang="ru-RU" sz="1100" dirty="0">
                <a:ea typeface="+mn-lt"/>
                <a:cs typeface="+mn-lt"/>
              </a:rPr>
              <a:t>Пик положительной реакции вызван инфоповодами, которые были активированы 14 августа («До конца года в Тверской области появятся 4 приюта для безнадзорных животных», «Новая модель пассажирских перевозок с марта 2022 года заработает в Конаковском районе Тверской области»). Основные позитивные события связаны с новой концепцией системы обращения с безнадзорными животными в регионе и реформой пассажирских перевозок в Конаковском районе.  </a:t>
            </a:r>
            <a:endParaRPr lang="ru-RU"/>
          </a:p>
          <a:p>
            <a:pPr algn="just"/>
            <a:r>
              <a:rPr lang="ru-RU" sz="1100" dirty="0">
                <a:ea typeface="+mn-lt"/>
                <a:cs typeface="+mn-lt"/>
              </a:rPr>
              <a:t>За отчетный период показатели негатива и позитива находятся примерно на одном уровне. Суммарные показатели негатива </a:t>
            </a:r>
            <a:r>
              <a:rPr lang="de" sz="1100" dirty="0">
                <a:ea typeface="+mn-lt"/>
                <a:cs typeface="+mn-lt"/>
              </a:rPr>
              <a:t>- 9,8</a:t>
            </a:r>
            <a:r>
              <a:rPr lang="ru-RU" sz="1100" dirty="0">
                <a:ea typeface="+mn-lt"/>
                <a:cs typeface="+mn-lt"/>
              </a:rPr>
              <a:t>k, позитива - 9,3k.   </a:t>
            </a:r>
            <a:endParaRPr lang="ru-RU"/>
          </a:p>
          <a:p>
            <a:pPr algn="just"/>
            <a:r>
              <a:rPr lang="ru-RU" sz="1100" dirty="0">
                <a:ea typeface="+mn-lt"/>
                <a:cs typeface="+mn-lt"/>
              </a:rPr>
              <a:t>Список событий за отчетный период возглавил позитивный инфоповод по теме   новой концепции системы обращения с безнадзорными животными в регионе </a:t>
            </a:r>
            <a:r>
              <a:rPr lang="de" sz="1100" dirty="0">
                <a:ea typeface="+mn-lt"/>
                <a:cs typeface="+mn-lt"/>
              </a:rPr>
              <a:t>– 2</a:t>
            </a:r>
            <a:r>
              <a:rPr lang="ru-RU" sz="1100" dirty="0">
                <a:ea typeface="+mn-lt"/>
                <a:cs typeface="+mn-lt"/>
              </a:rPr>
              <a:t>,</a:t>
            </a:r>
            <a:r>
              <a:rPr lang="de" sz="1100" dirty="0">
                <a:ea typeface="+mn-lt"/>
                <a:cs typeface="+mn-lt"/>
              </a:rPr>
              <a:t>9</a:t>
            </a:r>
            <a:r>
              <a:rPr lang="en-US" sz="1100" dirty="0">
                <a:ea typeface="+mn-lt"/>
                <a:cs typeface="+mn-lt"/>
              </a:rPr>
              <a:t>k</a:t>
            </a:r>
            <a:r>
              <a:rPr lang="ru-RU" sz="1100" dirty="0">
                <a:ea typeface="+mn-lt"/>
                <a:cs typeface="+mn-lt"/>
              </a:rPr>
              <a:t>.   </a:t>
            </a:r>
            <a:endParaRPr lang="ru-RU"/>
          </a:p>
          <a:p>
            <a:pPr algn="just"/>
            <a:r>
              <a:rPr lang="ru-RU" sz="1100" dirty="0">
                <a:ea typeface="+mn-lt"/>
                <a:cs typeface="+mn-lt"/>
              </a:rPr>
              <a:t>Негативных событий, связанных с предвыборным процессом, не зафиксировано. </a:t>
            </a:r>
            <a:endParaRPr lang="ru-RU"/>
          </a:p>
          <a:p>
            <a:pPr algn="just"/>
            <a:r>
              <a:rPr lang="ru-RU" sz="1100" dirty="0">
                <a:ea typeface="+mn-lt"/>
                <a:cs typeface="+mn-lt"/>
              </a:rPr>
              <a:t>Рекомендации: необходимо разнообразить повестку инфоповодами, связанными с отработкой негативных тем за предыдущий период. В материалах указывать административные решения, принятые со стороны органов власти. Целесообразно уделить внимание предвыборной повестке. Необходимо продолжить мониторинг информационного поля региона на выявление негативных сообщений по теме предвыборного процесса. </a:t>
            </a:r>
            <a:endParaRPr lang="ru-RU"/>
          </a:p>
        </p:txBody>
      </p:sp>
      <p:sp>
        <p:nvSpPr>
          <p:cNvPr id="267" name="CustomShape 3"/>
          <p:cNvSpPr/>
          <p:nvPr/>
        </p:nvSpPr>
        <p:spPr>
          <a:xfrm>
            <a:off x="1593720" y="91440"/>
            <a:ext cx="8328240" cy="6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0000" lnSpcReduction="20000"/>
          </a:bodyPr>
          <a:lstStyle/>
          <a:p>
            <a:pPr algn="ctr">
              <a:lnSpc>
                <a:spcPct val="90000"/>
              </a:lnSpc>
            </a:pPr>
            <a:r>
              <a:rPr lang="ru-RU" sz="2800" b="0" strike="noStrike" spc="-1">
                <a:solidFill>
                  <a:srgbClr val="0F4881"/>
                </a:solidFill>
                <a:latin typeface="PT Sans BOLD"/>
                <a:ea typeface="DejaVu Sans"/>
              </a:rPr>
              <a:t>ТОП ТЕМ, ФОРМИРУЮЩИХ НОВОСТНУЮ ПОВЕСТКУ ПРАВИТЕЛЬСТВА РЕГИОНА</a:t>
            </a:r>
            <a:endParaRPr lang="ru-RU" sz="2800" b="0" strike="noStrike" spc="-1">
              <a:latin typeface="XO Oriel"/>
            </a:endParaRPr>
          </a:p>
        </p:txBody>
      </p:sp>
      <p:pic>
        <p:nvPicPr>
          <p:cNvPr id="268" name="Рисунок 7"/>
          <p:cNvPicPr/>
          <p:nvPr/>
        </p:nvPicPr>
        <p:blipFill>
          <a:blip r:embed="rId2"/>
          <a:stretch/>
        </p:blipFill>
        <p:spPr>
          <a:xfrm rot="16200000">
            <a:off x="-2715840" y="3679200"/>
            <a:ext cx="5432760" cy="726840"/>
          </a:xfrm>
          <a:prstGeom prst="rect">
            <a:avLst/>
          </a:prstGeom>
          <a:ln>
            <a:noFill/>
          </a:ln>
        </p:spPr>
      </p:pic>
      <p:pic>
        <p:nvPicPr>
          <p:cNvPr id="2" name="Рисунок 4">
            <a:extLst>
              <a:ext uri="{FF2B5EF4-FFF2-40B4-BE49-F238E27FC236}">
                <a16:creationId xmlns:a16="http://schemas.microsoft.com/office/drawing/2014/main" id="{4E455B1E-5AFB-4984-872D-16B42F657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429" y="936224"/>
            <a:ext cx="3414526" cy="1559004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2412CA9-5857-46CE-8FE2-4599798C0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338" y="1909718"/>
            <a:ext cx="4446588" cy="17990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3"/>
          <p:cNvSpPr/>
          <p:nvPr/>
        </p:nvSpPr>
        <p:spPr>
          <a:xfrm>
            <a:off x="708902" y="3837547"/>
            <a:ext cx="460080" cy="168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1"/>
          <p:cNvSpPr/>
          <p:nvPr/>
        </p:nvSpPr>
        <p:spPr>
          <a:xfrm>
            <a:off x="1497443" y="1923111"/>
            <a:ext cx="9155012" cy="34148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ru-RU" dirty="0">
                <a:ea typeface="+mn-lt"/>
                <a:cs typeface="+mn-lt"/>
              </a:rPr>
              <a:t>Губернатор </a:t>
            </a:r>
            <a:r>
              <a:rPr lang="ru-RU" dirty="0" err="1">
                <a:ea typeface="+mn-lt"/>
                <a:cs typeface="+mn-lt"/>
              </a:rPr>
              <a:t>И.Руденя</a:t>
            </a:r>
            <a:r>
              <a:rPr lang="ru-RU" dirty="0">
                <a:ea typeface="+mn-lt"/>
                <a:cs typeface="+mn-lt"/>
              </a:rPr>
              <a:t> в прямом эфире ответит на вопросы жителей Тверской области</a:t>
            </a:r>
            <a:endParaRPr lang="en-US" dirty="0">
              <a:cs typeface="Arial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Губернатор </a:t>
            </a:r>
            <a:r>
              <a:rPr lang="ru-RU" dirty="0" err="1">
                <a:ea typeface="+mn-lt"/>
                <a:cs typeface="+mn-lt"/>
              </a:rPr>
              <a:t>И.Руденя</a:t>
            </a:r>
            <a:r>
              <a:rPr lang="ru-RU" dirty="0">
                <a:ea typeface="+mn-lt"/>
                <a:cs typeface="+mn-lt"/>
              </a:rPr>
              <a:t> обсудил с аграриями развитие сельского хозяйства Тверской области</a:t>
            </a:r>
            <a:endParaRPr lang="it" dirty="0">
              <a:cs typeface="Arial"/>
            </a:endParaRPr>
          </a:p>
          <a:p>
            <a:endParaRPr lang="ru-RU" dirty="0">
              <a:cs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709066" y="1433436"/>
            <a:ext cx="460080" cy="1688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CustomShape 4"/>
          <p:cNvSpPr/>
          <p:nvPr/>
        </p:nvSpPr>
        <p:spPr>
          <a:xfrm>
            <a:off x="1611360" y="321840"/>
            <a:ext cx="8328240" cy="124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7500"/>
          </a:bodyPr>
          <a:lstStyle/>
          <a:p>
            <a:pPr algn="ctr">
              <a:lnSpc>
                <a:spcPct val="90000"/>
              </a:lnSpc>
            </a:pPr>
            <a:r>
              <a:rPr lang="ru-RU" sz="2800" b="0" strike="noStrike" spc="-1">
                <a:solidFill>
                  <a:srgbClr val="0F4881"/>
                </a:solidFill>
                <a:latin typeface="PT Sans BOLD"/>
                <a:ea typeface="DejaVu Sans"/>
              </a:rPr>
              <a:t>УПОМИНАНИЯ ГУБЕРНАТОРА В ОТЧЕТНОМ ПЕРИОДЕ</a:t>
            </a:r>
            <a:endParaRPr lang="ru-RU" sz="2800" b="0" strike="noStrike" spc="-1">
              <a:latin typeface="XO Orie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22955-CE4C-47B6-8EE1-40D04BF26B45}"/>
              </a:ext>
            </a:extLst>
          </p:cNvPr>
          <p:cNvSpPr txBox="1"/>
          <p:nvPr/>
        </p:nvSpPr>
        <p:spPr>
          <a:xfrm rot="16200000">
            <a:off x="90874" y="2064533"/>
            <a:ext cx="164865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ru-RU" spc="-1" dirty="0">
                <a:solidFill>
                  <a:srgbClr val="000000"/>
                </a:solidFill>
                <a:latin typeface="PT Sans"/>
              </a:rPr>
              <a:t>SI индекс </a:t>
            </a:r>
            <a:r>
              <a:rPr lang="ru-RU" spc="-1" dirty="0">
                <a:latin typeface="Arial"/>
                <a:cs typeface="Arial"/>
              </a:rPr>
              <a:t>1,2</a:t>
            </a:r>
            <a:r>
              <a:rPr lang="en-US" spc="-1" dirty="0">
                <a:latin typeface="Arial"/>
                <a:cs typeface="Arial"/>
              </a:rPr>
              <a:t>k</a:t>
            </a:r>
            <a:endParaRPr lang="ru-RU" spc="-1" dirty="0">
              <a:latin typeface="XO Orie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82B03-6DA0-4FAF-8D20-0B012C9578C7}"/>
              </a:ext>
            </a:extLst>
          </p:cNvPr>
          <p:cNvSpPr txBox="1"/>
          <p:nvPr/>
        </p:nvSpPr>
        <p:spPr>
          <a:xfrm rot="16200000">
            <a:off x="186924" y="4471760"/>
            <a:ext cx="145655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ru-RU" spc="-1" dirty="0">
                <a:solidFill>
                  <a:srgbClr val="000000"/>
                </a:solidFill>
                <a:latin typeface="PT Sans"/>
              </a:rPr>
              <a:t>SI индекс </a:t>
            </a:r>
            <a:r>
              <a:rPr lang="ru-RU" spc="-1" dirty="0">
                <a:latin typeface="Arial"/>
                <a:cs typeface="Arial"/>
              </a:rPr>
              <a:t>52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42563" y="1603131"/>
            <a:ext cx="4926894" cy="5076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ru-RU" sz="1200" b="1" strike="noStrike" spc="-1" dirty="0">
                <a:ea typeface="+mn-lt"/>
                <a:cs typeface="+mn-lt"/>
              </a:rPr>
              <a:t>Основные темы:</a:t>
            </a:r>
            <a:r>
              <a:rPr lang="ru-RU" sz="1200" b="1" spc="-1" dirty="0">
                <a:ea typeface="+mn-lt"/>
                <a:cs typeface="+mn-lt"/>
              </a:rPr>
              <a:t> </a:t>
            </a:r>
            <a:endParaRPr lang="ru-RU" sz="1200" dirty="0"/>
          </a:p>
          <a:p>
            <a:pPr algn="just"/>
            <a:r>
              <a:rPr lang="ru-RU" sz="1200" dirty="0">
                <a:ea typeface="+mn-lt"/>
                <a:cs typeface="+mn-lt"/>
              </a:rPr>
              <a:t>За отчетный период аналитический блок зафиксировал низкую активность представителей несистемной оппозиции в информационном поле. Из событий за прошедшую неделю следует отметить информацию об угрозах в адрес Артема </a:t>
            </a:r>
            <a:r>
              <a:rPr lang="ru-RU" sz="1200" dirty="0" err="1">
                <a:ea typeface="+mn-lt"/>
                <a:cs typeface="+mn-lt"/>
              </a:rPr>
              <a:t>Важенкова</a:t>
            </a:r>
            <a:r>
              <a:rPr lang="ru-RU" sz="1200" dirty="0">
                <a:ea typeface="+mn-lt"/>
                <a:cs typeface="+mn-lt"/>
              </a:rPr>
              <a:t> (экс-координатор «Открытой России» в Тверской области). В Твери в ночь на 14 августа неизвестные разрисовали входную дверь квартиры активиста Артёма </a:t>
            </a:r>
            <a:r>
              <a:rPr lang="ru-RU" sz="1200" dirty="0" err="1">
                <a:ea typeface="+mn-lt"/>
                <a:cs typeface="+mn-lt"/>
              </a:rPr>
              <a:t>Важенкова</a:t>
            </a:r>
            <a:r>
              <a:rPr lang="ru-RU" sz="1200" dirty="0">
                <a:ea typeface="+mn-lt"/>
                <a:cs typeface="+mn-lt"/>
              </a:rPr>
              <a:t>, которого несколькими днями ранее по решению суда сняли с выборов в Законодательное собрание региона. На двери написали «Убирайся, мразь!» и нарисовали бело-красно-белый белорусский флаг. По его словам, угрозы в свой адрес с неизвестных аккаунтов он получает всю последнюю неделю — по электронной почте и по смс.  </a:t>
            </a:r>
            <a:endParaRPr lang="ru-RU"/>
          </a:p>
          <a:p>
            <a:pPr algn="just"/>
            <a:r>
              <a:rPr lang="ru-RU" sz="1200" dirty="0">
                <a:ea typeface="+mn-lt"/>
                <a:cs typeface="+mn-lt"/>
              </a:rPr>
              <a:t>Негативных обсуждений со стороны несистемной оппозиции на тему обязательной вакцинации за отчетной период не выявлено.</a:t>
            </a:r>
            <a:endParaRPr lang="ru-RU" dirty="0"/>
          </a:p>
          <a:p>
            <a:pPr algn="just"/>
            <a:endParaRPr lang="ru-RU" sz="1200" spc="-1" dirty="0">
              <a:cs typeface="Arial"/>
            </a:endParaRPr>
          </a:p>
          <a:p>
            <a:pPr marL="171450" indent="-171450" algn="just">
              <a:buFont typeface="Arial"/>
              <a:buChar char="•"/>
            </a:pPr>
            <a:r>
              <a:rPr lang="ru-RU" sz="1200" b="1" strike="noStrike" spc="-1" dirty="0">
                <a:ea typeface="+mn-lt"/>
                <a:cs typeface="+mn-lt"/>
              </a:rPr>
              <a:t>Мнение аналитического блока:</a:t>
            </a:r>
            <a:r>
              <a:rPr lang="ru-RU" sz="1200" b="1" spc="-1" dirty="0">
                <a:ea typeface="+mn-lt"/>
                <a:cs typeface="+mn-lt"/>
              </a:rPr>
              <a:t> </a:t>
            </a:r>
            <a:endParaRPr lang="ru-RU" sz="2000" dirty="0">
              <a:ea typeface="+mn-lt"/>
              <a:cs typeface="+mn-lt"/>
            </a:endParaRPr>
          </a:p>
          <a:p>
            <a:pPr algn="just"/>
            <a:r>
              <a:rPr lang="ru-RU" sz="1200" dirty="0">
                <a:ea typeface="+mn-lt"/>
                <a:cs typeface="+mn-lt"/>
              </a:rPr>
              <a:t>В регионе действия несистемной оппозиции проходят в фоновом режиме. Основные представители несистемной оппозиции присоединились к системным оппозиционным политическим силам региона и совместно ведут предвыборную деятельность. На текущий момент основные темы для создания оппозиционной повестки в регионе остаются прежние (доступная среда, детские выплаты, экология, М-11, ВСМ-1, реализация национальных проектов). Необходимо продолжить мониторинг медийной активности </a:t>
            </a:r>
            <a:r>
              <a:rPr lang="ru-RU" sz="1200" dirty="0" err="1">
                <a:ea typeface="+mn-lt"/>
                <a:cs typeface="+mn-lt"/>
              </a:rPr>
              <a:t>несистемщиков</a:t>
            </a:r>
            <a:r>
              <a:rPr lang="ru-RU" sz="1200" dirty="0">
                <a:ea typeface="+mn-lt"/>
                <a:cs typeface="+mn-lt"/>
              </a:rPr>
              <a:t>.</a:t>
            </a:r>
            <a:endParaRPr lang="ru-RU" dirty="0"/>
          </a:p>
        </p:txBody>
      </p:sp>
      <p:sp>
        <p:nvSpPr>
          <p:cNvPr id="277" name="CustomShape 2"/>
          <p:cNvSpPr/>
          <p:nvPr/>
        </p:nvSpPr>
        <p:spPr>
          <a:xfrm>
            <a:off x="298080" y="1136880"/>
            <a:ext cx="24372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1" strike="noStrike" spc="-1">
                <a:solidFill>
                  <a:srgbClr val="0685B0"/>
                </a:solidFill>
                <a:latin typeface="PT Sans"/>
                <a:ea typeface="DejaVu Sans"/>
              </a:rPr>
              <a:t>НЕСИСТЕМНАЯ ОППОЗИЦИЯ</a:t>
            </a:r>
            <a:endParaRPr lang="ru-RU" sz="1400" b="0" strike="noStrike" spc="-1">
              <a:latin typeface="XO Orie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5720293" y="4138421"/>
            <a:ext cx="6097769" cy="2123316"/>
          </a:xfrm>
          <a:prstGeom prst="snip1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/>
            <a:r>
              <a:rPr lang="ru-RU" sz="1200" b="1" dirty="0">
                <a:solidFill>
                  <a:schemeClr val="bg1"/>
                </a:solidFill>
                <a:ea typeface="+mn-lt"/>
                <a:cs typeface="+mn-lt"/>
              </a:rPr>
              <a:t>Рекомендации:</a:t>
            </a:r>
            <a:r>
              <a:rPr lang="ru-RU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ru-RU">
              <a:solidFill>
                <a:schemeClr val="bg1"/>
              </a:solidFill>
            </a:endParaRPr>
          </a:p>
          <a:p>
            <a:pPr algn="just"/>
            <a:r>
              <a:rPr lang="ru-RU" sz="1200" dirty="0">
                <a:solidFill>
                  <a:schemeClr val="bg1"/>
                </a:solidFill>
                <a:ea typeface="+mn-lt"/>
                <a:cs typeface="+mn-lt"/>
              </a:rPr>
              <a:t>Аналитический блок продолжает мониторинг активности представителей несистемной оппозиции на предмет создания негативных инфоповодов. Целесообразно привлечь сильных спикеров от власти для работы с «острыми» проблемами в регионе, по которым лидерами общественного мнения являются несистемные представители. Необходимо организовать мониторинг на предмет выявления негативных инфоповодов, связанных с обязательной вакцинацией в регионе. Следует уделить внимание инфоповодам, связанным с предвыборным процессом.  </a:t>
            </a:r>
            <a:endParaRPr lang="ru-RU"/>
          </a:p>
        </p:txBody>
      </p:sp>
      <p:sp>
        <p:nvSpPr>
          <p:cNvPr id="279" name="CustomShape 4"/>
          <p:cNvSpPr/>
          <p:nvPr/>
        </p:nvSpPr>
        <p:spPr>
          <a:xfrm>
            <a:off x="333292" y="80993"/>
            <a:ext cx="4922137" cy="9786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800" b="0" strike="noStrike" spc="-1" dirty="0">
                <a:solidFill>
                  <a:srgbClr val="0F4881"/>
                </a:solidFill>
                <a:latin typeface="PT Sans BOLD"/>
                <a:ea typeface="DejaVu Sans"/>
              </a:rPr>
              <a:t>ОППОЗИЦИОННАЯ ПОВЕСТКА</a:t>
            </a:r>
            <a:endParaRPr lang="ru-RU" sz="2800" b="0" strike="noStrike" spc="-1" dirty="0">
              <a:latin typeface="XO Oriel"/>
            </a:endParaRPr>
          </a:p>
        </p:txBody>
      </p:sp>
      <p:pic>
        <p:nvPicPr>
          <p:cNvPr id="280" name="Рисунок 3"/>
          <p:cNvPicPr/>
          <p:nvPr/>
        </p:nvPicPr>
        <p:blipFill>
          <a:blip r:embed="rId2"/>
          <a:stretch/>
        </p:blipFill>
        <p:spPr>
          <a:xfrm>
            <a:off x="415732" y="944205"/>
            <a:ext cx="798840" cy="150840"/>
          </a:xfrm>
          <a:prstGeom prst="rect">
            <a:avLst/>
          </a:prstGeom>
          <a:ln>
            <a:noFill/>
          </a:ln>
        </p:spPr>
      </p:pic>
      <p:pic>
        <p:nvPicPr>
          <p:cNvPr id="3" name="Рисунок 3" descr="Изображение выглядит как человек, мужчина, внешний, стоит&#10;&#10;Автоматически созданное описание">
            <a:extLst>
              <a:ext uri="{FF2B5EF4-FFF2-40B4-BE49-F238E27FC236}">
                <a16:creationId xmlns:a16="http://schemas.microsoft.com/office/drawing/2014/main" id="{61E4FC27-056F-4168-8092-2EE89CEE0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82" y="1285955"/>
            <a:ext cx="3028950" cy="2023455"/>
          </a:xfrm>
          <a:prstGeom prst="rect">
            <a:avLst/>
          </a:prstGeom>
        </p:spPr>
      </p:pic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C3E034F-4038-4A30-8C74-84D748958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256" y="1146465"/>
            <a:ext cx="3418609" cy="22790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316297" y="98571"/>
            <a:ext cx="4911840" cy="9477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800" b="0" strike="noStrike" spc="-1" dirty="0">
                <a:solidFill>
                  <a:srgbClr val="0F4881"/>
                </a:solidFill>
                <a:latin typeface="PT Sans BOLD"/>
                <a:ea typeface="DejaVu Sans"/>
              </a:rPr>
              <a:t>ОППОЗИЦИОННАЯ ПОВЕСТКА</a:t>
            </a:r>
            <a:endParaRPr lang="ru-RU" sz="2800" b="0" strike="noStrike" spc="-1" dirty="0">
              <a:latin typeface="XO Orie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310889" y="1718212"/>
            <a:ext cx="3503925" cy="47075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ru-RU" sz="1000" b="1" strike="noStrike" spc="-1" dirty="0">
                <a:ea typeface="+mn-lt"/>
                <a:cs typeface="+mn-lt"/>
              </a:rPr>
              <a:t>КПРФ</a:t>
            </a:r>
            <a:r>
              <a:rPr lang="ru-RU" sz="1000" spc="-1" dirty="0">
                <a:ea typeface="+mn-lt"/>
                <a:cs typeface="+mn-lt"/>
              </a:rPr>
              <a:t> </a:t>
            </a:r>
            <a:endParaRPr lang="ru-RU" sz="1000">
              <a:ea typeface="+mn-lt"/>
              <a:cs typeface="+mn-lt"/>
            </a:endParaRPr>
          </a:p>
          <a:p>
            <a:pPr algn="just"/>
            <a:r>
              <a:rPr lang="ru-RU" sz="1000" dirty="0">
                <a:ea typeface="+mn-lt"/>
                <a:cs typeface="+mn-lt"/>
              </a:rPr>
              <a:t>КПРФ продолжает вести активную работу в информационном поле, регулярно публикуют статьи негативной тональности в своих информационных источниках (информационный портал Тверь 24) о проблемах региона. Основные направления – ВСМ-1, М-11, доступная среда, социально-экономическое состояние региона, детские выплаты, реализация национальных проектов, вакцинация и состояние благоустройства в регионе. Необходимо отметить рост количества публикаций негативного характера на информационном портале Тверь 24. За отчетный период следует отметить, что 14 августа кандидат в губернаторы Тверской области от КПРФ Людмила Воробьёва и кандидат в депутаты Государственной Думы РФ от КПРФ Артём Гончаров провели встречу с жителями п. Селижарово Селижаровского района Тверской области.  </a:t>
            </a:r>
            <a:endParaRPr lang="ru-RU"/>
          </a:p>
          <a:p>
            <a:pPr algn="just"/>
            <a:endParaRPr lang="ru-RU" sz="1000" b="1" spc="-1" dirty="0">
              <a:ea typeface="+mn-lt"/>
              <a:cs typeface="+mn-lt"/>
            </a:endParaRPr>
          </a:p>
          <a:p>
            <a:pPr marL="171450" indent="-171450" algn="just">
              <a:buFont typeface="Arial"/>
              <a:buChar char="•"/>
            </a:pPr>
            <a:r>
              <a:rPr lang="ru-RU" sz="1000" b="1" spc="-1" dirty="0">
                <a:ea typeface="+mn-lt"/>
                <a:cs typeface="+mn-lt"/>
              </a:rPr>
              <a:t>ЛДПР</a:t>
            </a:r>
            <a:r>
              <a:rPr lang="ru-RU" sz="1000" spc="-1" dirty="0">
                <a:ea typeface="+mn-lt"/>
                <a:cs typeface="+mn-lt"/>
              </a:rPr>
              <a:t> </a:t>
            </a:r>
            <a:endParaRPr lang="ru-RU" sz="1000" dirty="0"/>
          </a:p>
          <a:p>
            <a:pPr algn="just"/>
            <a:r>
              <a:rPr lang="ru-RU" sz="1000" dirty="0">
                <a:ea typeface="+mn-lt"/>
                <a:cs typeface="+mn-lt"/>
              </a:rPr>
              <a:t>За отчетный период зафиксирована низкая медийная активность представителей ЛДПР.   </a:t>
            </a:r>
            <a:endParaRPr lang="ru-RU"/>
          </a:p>
          <a:p>
            <a:pPr algn="just"/>
            <a:r>
              <a:rPr lang="ru-RU" sz="1000" dirty="0">
                <a:ea typeface="+mn-lt"/>
                <a:cs typeface="+mn-lt"/>
              </a:rPr>
              <a:t>За отчетный период можно отметить, что представители ЛДПР заявили о готовности защитить права жителей Калининского района Твери в процессе строительства трассы М-11. </a:t>
            </a:r>
            <a:endParaRPr lang="ru-RU"/>
          </a:p>
          <a:p>
            <a:pPr algn="just"/>
            <a:endParaRPr lang="ru-RU" sz="1000" dirty="0"/>
          </a:p>
          <a:p>
            <a:pPr marL="171450" indent="-171450" algn="just">
              <a:buFont typeface="Arial"/>
              <a:buChar char="•"/>
            </a:pPr>
            <a:r>
              <a:rPr lang="ru-RU" sz="1000" b="1" spc="-1" dirty="0">
                <a:ea typeface="+mn-lt"/>
                <a:cs typeface="+mn-lt"/>
              </a:rPr>
              <a:t>Справедливая Россия, </a:t>
            </a:r>
            <a:r>
              <a:rPr lang="ru-RU" sz="1000" b="1" strike="noStrike" spc="-1" dirty="0">
                <a:ea typeface="+mn-lt"/>
                <a:cs typeface="+mn-lt"/>
              </a:rPr>
              <a:t>Новые </a:t>
            </a:r>
            <a:r>
              <a:rPr lang="ru-RU" sz="1000" b="1" spc="-1" dirty="0">
                <a:ea typeface="+mn-lt"/>
                <a:cs typeface="+mn-lt"/>
              </a:rPr>
              <a:t>люди, Родина</a:t>
            </a:r>
            <a:r>
              <a:rPr lang="ru-RU" sz="1000" spc="-1" dirty="0">
                <a:ea typeface="+mn-lt"/>
                <a:cs typeface="+mn-lt"/>
              </a:rPr>
              <a:t> </a:t>
            </a:r>
            <a:endParaRPr lang="ru-RU" sz="1000" dirty="0"/>
          </a:p>
          <a:p>
            <a:pPr algn="just"/>
            <a:r>
              <a:rPr lang="ru-RU" sz="1000" dirty="0">
                <a:ea typeface="+mn-lt"/>
                <a:cs typeface="+mn-lt"/>
              </a:rPr>
              <a:t>Ярких инфоповодов, связанных с деятельностью данных партий, не выявлено. </a:t>
            </a:r>
            <a:endParaRPr lang="ru-RU" dirty="0"/>
          </a:p>
        </p:txBody>
      </p:sp>
      <p:sp>
        <p:nvSpPr>
          <p:cNvPr id="284" name="CustomShape 3"/>
          <p:cNvSpPr/>
          <p:nvPr/>
        </p:nvSpPr>
        <p:spPr>
          <a:xfrm>
            <a:off x="294256" y="1172757"/>
            <a:ext cx="22284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1" strike="noStrike" spc="-1">
                <a:solidFill>
                  <a:srgbClr val="0685B0"/>
                </a:solidFill>
                <a:latin typeface="PT Sans"/>
                <a:ea typeface="DejaVu Sans"/>
              </a:rPr>
              <a:t>СИСТЕМНАЯ ОППОЗИЦИЯ</a:t>
            </a:r>
            <a:endParaRPr lang="ru-RU" sz="1400" b="0" strike="noStrike" spc="-1">
              <a:latin typeface="XO Orie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4115210" y="4248626"/>
            <a:ext cx="8001216" cy="2412076"/>
          </a:xfrm>
          <a:prstGeom prst="snip1Rect">
            <a:avLst>
              <a:gd name="adj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/>
            <a:r>
              <a:rPr lang="ru-RU" sz="1200" b="1" spc="-1" dirty="0">
                <a:solidFill>
                  <a:schemeClr val="bg1"/>
                </a:solidFill>
                <a:ea typeface="+mn-lt"/>
                <a:cs typeface="+mn-lt"/>
              </a:rPr>
              <a:t>Рекомендации</a:t>
            </a:r>
            <a:r>
              <a:rPr lang="ru-RU" sz="1200" spc="-1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ru-RU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r>
              <a:rPr lang="ru-RU" sz="1200" dirty="0">
                <a:solidFill>
                  <a:schemeClr val="bg1"/>
                </a:solidFill>
                <a:ea typeface="+mn-lt"/>
                <a:cs typeface="+mn-lt"/>
              </a:rPr>
              <a:t>В настоящее время предвыборные кампании политических сил в регионе вступили в активную фазу. Следует отметить увеличение медиаактивности политических партий в информационном поле региона.  </a:t>
            </a:r>
            <a:endParaRPr lang="ru-RU">
              <a:solidFill>
                <a:schemeClr val="bg1"/>
              </a:solidFill>
            </a:endParaRPr>
          </a:p>
          <a:p>
            <a:pPr algn="just"/>
            <a:r>
              <a:rPr lang="ru-RU" sz="1200" dirty="0">
                <a:solidFill>
                  <a:schemeClr val="bg1"/>
                </a:solidFill>
                <a:ea typeface="+mn-lt"/>
                <a:cs typeface="+mn-lt"/>
              </a:rPr>
              <a:t>Представители оппозиции ведут активные медийные кампании и распространяют свою повестку. Основными источниками распространения являются собственные информационные ресурсы. На текущий период можно выделить основных спикеров, которые проявляют медиаактивность - </a:t>
            </a:r>
            <a:r>
              <a:rPr lang="ru-RU" sz="1200" dirty="0" err="1">
                <a:solidFill>
                  <a:schemeClr val="bg1"/>
                </a:solidFill>
                <a:ea typeface="+mn-lt"/>
                <a:cs typeface="+mn-lt"/>
              </a:rPr>
              <a:t>А.Морозов</a:t>
            </a:r>
            <a:r>
              <a:rPr lang="ru-RU" sz="1200" dirty="0">
                <a:solidFill>
                  <a:schemeClr val="bg1"/>
                </a:solidFill>
                <a:ea typeface="+mn-lt"/>
                <a:cs typeface="+mn-lt"/>
              </a:rPr>
              <a:t> (ЛДПР), </a:t>
            </a:r>
            <a:r>
              <a:rPr lang="ru-RU" sz="1200" dirty="0" err="1">
                <a:solidFill>
                  <a:schemeClr val="bg1"/>
                </a:solidFill>
                <a:ea typeface="+mn-lt"/>
                <a:cs typeface="+mn-lt"/>
              </a:rPr>
              <a:t>А.Чепа</a:t>
            </a:r>
            <a:r>
              <a:rPr lang="ru-RU" sz="1200" dirty="0">
                <a:solidFill>
                  <a:schemeClr val="bg1"/>
                </a:solidFill>
                <a:ea typeface="+mn-lt"/>
                <a:cs typeface="+mn-lt"/>
              </a:rPr>
              <a:t> (СР), </a:t>
            </a:r>
            <a:r>
              <a:rPr lang="ru-RU" sz="1200" dirty="0" err="1">
                <a:solidFill>
                  <a:schemeClr val="bg1"/>
                </a:solidFill>
                <a:ea typeface="+mn-lt"/>
                <a:cs typeface="+mn-lt"/>
              </a:rPr>
              <a:t>Е.Гончарова</a:t>
            </a:r>
            <a:r>
              <a:rPr lang="ru-RU" sz="1200" dirty="0">
                <a:solidFill>
                  <a:schemeClr val="bg1"/>
                </a:solidFill>
                <a:ea typeface="+mn-lt"/>
                <a:cs typeface="+mn-lt"/>
              </a:rPr>
              <a:t> (Родина). Основное внимание оппозиции направлено на районы Тверской области, где пытаются наладить связь с лидерами общественного мнения и затронуть проблемы местного населения. Целесообразно продолжить мониторинг деятельности оппозиции на территории региона. А также необходимо следить за реакцией по вопросу обязательной вакцинации на территории региона.  Следует уделить внимание инфоповодам, связанным с предвыборным процессом. </a:t>
            </a:r>
            <a:endParaRPr lang="ru-RU"/>
          </a:p>
        </p:txBody>
      </p:sp>
      <p:pic>
        <p:nvPicPr>
          <p:cNvPr id="286" name="Рисунок 11"/>
          <p:cNvPicPr/>
          <p:nvPr/>
        </p:nvPicPr>
        <p:blipFill>
          <a:blip r:embed="rId2"/>
          <a:stretch/>
        </p:blipFill>
        <p:spPr>
          <a:xfrm>
            <a:off x="392400" y="938676"/>
            <a:ext cx="798840" cy="150840"/>
          </a:xfrm>
          <a:prstGeom prst="rect">
            <a:avLst/>
          </a:prstGeom>
          <a:ln>
            <a:noFill/>
          </a:ln>
        </p:spPr>
      </p:pic>
      <p:pic>
        <p:nvPicPr>
          <p:cNvPr id="5" name="Рисунок 6" descr="Изображение выглядит как человек, дерево, внешний, небо&#10;&#10;Автоматически созданное описание">
            <a:extLst>
              <a:ext uri="{FF2B5EF4-FFF2-40B4-BE49-F238E27FC236}">
                <a16:creationId xmlns:a16="http://schemas.microsoft.com/office/drawing/2014/main" id="{95BE8B58-A31D-440F-A65E-23143A4CC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045" y="2375075"/>
            <a:ext cx="3289539" cy="1777171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, человек, потоло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92953EF6-83CC-42BB-AB4A-03AF5DF05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059" y="2382673"/>
            <a:ext cx="3232030" cy="1786481"/>
          </a:xfrm>
          <a:prstGeom prst="rect">
            <a:avLst/>
          </a:prstGeom>
        </p:spPr>
      </p:pic>
      <p:pic>
        <p:nvPicPr>
          <p:cNvPr id="9" name="Рисунок 9" descr="Изображение выглядит как дерево, внешний, сельскохозяйственная машина&#10;&#10;Автоматически созданное описание">
            <a:extLst>
              <a:ext uri="{FF2B5EF4-FFF2-40B4-BE49-F238E27FC236}">
                <a16:creationId xmlns:a16="http://schemas.microsoft.com/office/drawing/2014/main" id="{A844BA57-9537-434C-A05A-7A633A7E2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561" y="111217"/>
            <a:ext cx="3799608" cy="21212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4"/>
          <p:cNvSpPr/>
          <p:nvPr/>
        </p:nvSpPr>
        <p:spPr>
          <a:xfrm>
            <a:off x="3175" y="2594"/>
            <a:ext cx="12165782" cy="1025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7500"/>
          </a:bodyPr>
          <a:lstStyle/>
          <a:p>
            <a:pPr algn="ctr"/>
            <a:r>
              <a:rPr lang="ru-RU" sz="2800" spc="-1" dirty="0">
                <a:solidFill>
                  <a:srgbClr val="0F4881"/>
                </a:solidFill>
                <a:latin typeface="PT Sans BOLD"/>
              </a:rPr>
              <a:t>ПОЛИТИЧЕСКАЯ МЕДИААКТИВНОСТЬ</a:t>
            </a:r>
            <a:endParaRPr lang="ru-RU" dirty="0">
              <a:solidFill>
                <a:srgbClr val="000000"/>
              </a:solidFill>
              <a:latin typeface="Arial"/>
            </a:endParaRPr>
          </a:p>
          <a:p>
            <a:pPr algn="ctr"/>
            <a:r>
              <a:rPr lang="ru-RU" sz="2800" spc="-1" dirty="0">
                <a:solidFill>
                  <a:srgbClr val="0F4881"/>
                </a:solidFill>
                <a:latin typeface="PT Sans BOLD"/>
              </a:rPr>
              <a:t>В ТВЕРСКОЙ ОБЛАСТИ</a:t>
            </a:r>
            <a:r>
              <a:rPr lang="ru-RU" sz="2800" b="1" spc="-1" dirty="0">
                <a:ea typeface="+mn-lt"/>
                <a:cs typeface="+mn-lt"/>
              </a:rPr>
              <a:t> </a:t>
            </a:r>
            <a:endParaRPr lang="ru-RU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D360BDD1-0CC9-4676-8B4B-265C90BF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3" y="1033804"/>
            <a:ext cx="5739245" cy="3145164"/>
          </a:xfrm>
          <a:prstGeom prst="rect">
            <a:avLst/>
          </a:prstGeom>
        </p:spPr>
      </p:pic>
      <p:pic>
        <p:nvPicPr>
          <p:cNvPr id="3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1C687CE6-CCCF-4C77-AE04-4CD082B9C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104" y="4250907"/>
            <a:ext cx="3505200" cy="2521210"/>
          </a:xfrm>
          <a:prstGeom prst="rect">
            <a:avLst/>
          </a:prstGeom>
        </p:spPr>
      </p:pic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392255C7-A565-49BE-87D9-654122064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581" y="1375275"/>
            <a:ext cx="5955722" cy="414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4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4"/>
          <p:cNvSpPr/>
          <p:nvPr/>
        </p:nvSpPr>
        <p:spPr>
          <a:xfrm>
            <a:off x="3175" y="2594"/>
            <a:ext cx="12165782" cy="1025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7500"/>
          </a:bodyPr>
          <a:lstStyle/>
          <a:p>
            <a:pPr algn="ctr"/>
            <a:r>
              <a:rPr lang="ru-RU" sz="2800" spc="-1" dirty="0">
                <a:solidFill>
                  <a:srgbClr val="0F4881"/>
                </a:solidFill>
                <a:latin typeface="PT Sans BOLD"/>
              </a:rPr>
              <a:t>ПОЛИТИЧЕСКАЯ МЕДИААКТИВНОСТЬ</a:t>
            </a:r>
            <a:endParaRPr lang="ru-RU" dirty="0">
              <a:solidFill>
                <a:srgbClr val="000000"/>
              </a:solidFill>
              <a:latin typeface="Arial"/>
            </a:endParaRPr>
          </a:p>
          <a:p>
            <a:pPr algn="ctr"/>
            <a:r>
              <a:rPr lang="ru-RU" sz="2800" spc="-1" dirty="0">
                <a:solidFill>
                  <a:srgbClr val="0F4881"/>
                </a:solidFill>
                <a:latin typeface="PT Sans BOLD"/>
              </a:rPr>
              <a:t>В ТВЕРСКОЙ ОБЛАСТИ</a:t>
            </a:r>
            <a:r>
              <a:rPr lang="ru-RU" sz="2800" b="1" spc="-1" dirty="0">
                <a:ea typeface="+mn-lt"/>
                <a:cs typeface="+mn-lt"/>
              </a:rPr>
              <a:t> </a:t>
            </a:r>
            <a:endParaRPr lang="ru-RU"/>
          </a:p>
        </p:txBody>
      </p:sp>
      <p:pic>
        <p:nvPicPr>
          <p:cNvPr id="2" name="Рисунок 5">
            <a:extLst>
              <a:ext uri="{FF2B5EF4-FFF2-40B4-BE49-F238E27FC236}">
                <a16:creationId xmlns:a16="http://schemas.microsoft.com/office/drawing/2014/main" id="{1E4F3713-469E-4FB0-961C-45538243C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83" y="1392095"/>
            <a:ext cx="6007676" cy="4376879"/>
          </a:xfrm>
          <a:prstGeom prst="rect">
            <a:avLst/>
          </a:prstGeom>
        </p:spPr>
      </p:pic>
      <p:pic>
        <p:nvPicPr>
          <p:cNvPr id="6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AFB8C3C-1E26-4060-B903-8A9A1CD1F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742" y="4337498"/>
            <a:ext cx="3401290" cy="2451937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5B6E3FD7-9ADC-405A-9923-6A814E57F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46" y="982515"/>
            <a:ext cx="5851813" cy="324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14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4"/>
          <p:cNvSpPr/>
          <p:nvPr/>
        </p:nvSpPr>
        <p:spPr>
          <a:xfrm>
            <a:off x="3175" y="195389"/>
            <a:ext cx="12165782" cy="8323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7500"/>
          </a:bodyPr>
          <a:lstStyle/>
          <a:p>
            <a:pPr algn="ctr"/>
            <a:r>
              <a:rPr lang="ru-RU" sz="2800" spc="-1" dirty="0">
                <a:solidFill>
                  <a:srgbClr val="0F4881"/>
                </a:solidFill>
                <a:latin typeface="PT Sans BOLD"/>
              </a:rPr>
              <a:t>ОСНОВНЫЕ ПЛОЩАДКИ В СОЦИАЛЬНЫХ СЕТЯХ</a:t>
            </a:r>
            <a:endParaRPr lang="ru-RU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5FBC424E-E52D-412C-A78C-6CA06C5E9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719" y="765311"/>
            <a:ext cx="8146472" cy="3794717"/>
          </a:xfrm>
          <a:prstGeom prst="rect">
            <a:avLst/>
          </a:prstGeom>
        </p:spPr>
      </p:pic>
      <p:pic>
        <p:nvPicPr>
          <p:cNvPr id="5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966A1943-4CB2-45EE-904C-CD154E44F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082" y="4600514"/>
            <a:ext cx="4241222" cy="216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00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4"/>
          <p:cNvSpPr/>
          <p:nvPr/>
        </p:nvSpPr>
        <p:spPr>
          <a:xfrm>
            <a:off x="3175" y="195389"/>
            <a:ext cx="12165782" cy="8323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7500"/>
          </a:bodyPr>
          <a:lstStyle/>
          <a:p>
            <a:pPr algn="ctr"/>
            <a:r>
              <a:rPr lang="ru-RU" sz="2800" spc="-1" dirty="0">
                <a:solidFill>
                  <a:srgbClr val="0F4881"/>
                </a:solidFill>
                <a:latin typeface="PT Sans BOLD"/>
              </a:rPr>
              <a:t>ВОВЛЕЧЕННОСТЬ АУДИТОРИИ</a:t>
            </a:r>
            <a:endParaRPr lang="ru-RU" dirty="0"/>
          </a:p>
        </p:txBody>
      </p:sp>
      <p:pic>
        <p:nvPicPr>
          <p:cNvPr id="3" name="Рисунок 4">
            <a:extLst>
              <a:ext uri="{FF2B5EF4-FFF2-40B4-BE49-F238E27FC236}">
                <a16:creationId xmlns:a16="http://schemas.microsoft.com/office/drawing/2014/main" id="{3FB592D9-AD8D-4D48-95CF-275088D9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28" y="700073"/>
            <a:ext cx="7505699" cy="3803966"/>
          </a:xfrm>
          <a:prstGeom prst="rect">
            <a:avLst/>
          </a:prstGeom>
        </p:spPr>
      </p:pic>
      <p:pic>
        <p:nvPicPr>
          <p:cNvPr id="5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4E313A0-9197-4ADD-B80D-3F64B8E3C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241" y="4585798"/>
            <a:ext cx="3903518" cy="217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49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4"/>
          <p:cNvSpPr/>
          <p:nvPr/>
        </p:nvSpPr>
        <p:spPr>
          <a:xfrm>
            <a:off x="3175" y="195389"/>
            <a:ext cx="12165782" cy="8323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7500" lnSpcReduction="10000"/>
          </a:bodyPr>
          <a:lstStyle/>
          <a:p>
            <a:pPr algn="ctr"/>
            <a:r>
              <a:rPr lang="ru-RU" sz="2800" spc="-1" dirty="0">
                <a:solidFill>
                  <a:srgbClr val="0F4881"/>
                </a:solidFill>
                <a:latin typeface="PT Sans BOLD"/>
              </a:rPr>
              <a:t>НАИБОЛЕЕ ЗАМЕТНЫЕ ПОЛИТИЧЕСКИЕ</a:t>
            </a:r>
            <a:endParaRPr lang="ru-RU" dirty="0">
              <a:solidFill>
                <a:srgbClr val="000000"/>
              </a:solidFill>
              <a:latin typeface="Arial"/>
            </a:endParaRPr>
          </a:p>
          <a:p>
            <a:pPr algn="ctr"/>
            <a:r>
              <a:rPr lang="ru-RU" sz="2800" spc="-1" dirty="0">
                <a:solidFill>
                  <a:srgbClr val="0F4881"/>
                </a:solidFill>
                <a:latin typeface="PT Sans BOLD"/>
              </a:rPr>
              <a:t>СОБЫТИЯ В ИНФОРМАЦИОННОМ ПОЛЕ</a:t>
            </a:r>
            <a:endParaRPr lang="ru-RU"/>
          </a:p>
          <a:p>
            <a:pPr algn="ctr"/>
            <a:endParaRPr lang="ru-RU" sz="2800" spc="-1" dirty="0">
              <a:solidFill>
                <a:srgbClr val="0F4881"/>
              </a:solidFill>
              <a:latin typeface="PT Sans BOLD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AC397942-2983-4512-9FF7-20A8CF6C4F6F}"/>
              </a:ext>
            </a:extLst>
          </p:cNvPr>
          <p:cNvSpPr/>
          <p:nvPr/>
        </p:nvSpPr>
        <p:spPr>
          <a:xfrm>
            <a:off x="917879" y="1280219"/>
            <a:ext cx="10931919" cy="53538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ru-RU" b="1" dirty="0">
                <a:ea typeface="+mn-lt"/>
                <a:cs typeface="+mn-lt"/>
              </a:rPr>
              <a:t>В Твери создан штаб для социально активных горожан</a:t>
            </a:r>
          </a:p>
          <a:p>
            <a:pPr algn="just"/>
            <a:r>
              <a:rPr lang="ru-RU" dirty="0">
                <a:ea typeface="+mn-lt"/>
                <a:cs typeface="+mn-lt"/>
              </a:rPr>
              <a:t>9 августа на ул. Советской, д. 19 начал работу Штаб общественной поддержки партии «Единая Россия». Фактически, это новая коммуникационная площадка для городских и региональных некоммерческих организаций и дополнительная возможность для граждан принять участие в формировании «Народной программы» ЕР. </a:t>
            </a:r>
          </a:p>
          <a:p>
            <a:pPr algn="just"/>
            <a:endParaRPr lang="ru-RU" b="1" dirty="0"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ru-RU" b="1" dirty="0">
                <a:ea typeface="+mn-lt"/>
                <a:cs typeface="+mn-lt"/>
              </a:rPr>
              <a:t>Юлия </a:t>
            </a:r>
            <a:r>
              <a:rPr lang="ru-RU" b="1" dirty="0" err="1">
                <a:ea typeface="+mn-lt"/>
                <a:cs typeface="+mn-lt"/>
              </a:rPr>
              <a:t>Саранова</a:t>
            </a:r>
            <a:r>
              <a:rPr lang="ru-RU" b="1" dirty="0">
                <a:ea typeface="+mn-lt"/>
                <a:cs typeface="+mn-lt"/>
              </a:rPr>
              <a:t> вошла в федеральный штаб общественной поддержки партии «Единая Россия» </a:t>
            </a:r>
          </a:p>
          <a:p>
            <a:pPr algn="just"/>
            <a:r>
              <a:rPr lang="ru-RU" dirty="0">
                <a:ea typeface="+mn-lt"/>
                <a:cs typeface="+mn-lt"/>
              </a:rPr>
              <a:t>В понедельник, 9 августа, лидер волонтерского движения «</a:t>
            </a:r>
            <a:r>
              <a:rPr lang="ru-RU" dirty="0" err="1">
                <a:ea typeface="+mn-lt"/>
                <a:cs typeface="+mn-lt"/>
              </a:rPr>
              <a:t>МыВместе</a:t>
            </a:r>
            <a:r>
              <a:rPr lang="ru-RU" dirty="0">
                <a:ea typeface="+mn-lt"/>
                <a:cs typeface="+mn-lt"/>
              </a:rPr>
              <a:t>» Юлия </a:t>
            </a:r>
            <a:r>
              <a:rPr lang="ru-RU" dirty="0" err="1">
                <a:ea typeface="+mn-lt"/>
                <a:cs typeface="+mn-lt"/>
              </a:rPr>
              <a:t>Саранова</a:t>
            </a:r>
            <a:r>
              <a:rPr lang="ru-RU" dirty="0">
                <a:ea typeface="+mn-lt"/>
                <a:cs typeface="+mn-lt"/>
              </a:rPr>
              <a:t> была приглашена на открытие федерального штаба общественной поддержки партии «Единая Россия», в состав которого должны войти представители НКО, доверенные лица партии, региональные активисты. </a:t>
            </a:r>
            <a:endParaRPr lang="ru-RU"/>
          </a:p>
          <a:p>
            <a:pPr marL="285750" indent="-285750" algn="just">
              <a:buFont typeface="Arial"/>
              <a:buChar char="•"/>
            </a:pPr>
            <a:endParaRPr lang="ru-RU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ru-RU" b="1" dirty="0">
                <a:ea typeface="+mn-lt"/>
                <a:cs typeface="+mn-lt"/>
              </a:rPr>
              <a:t>Советник Президента России Владимир Васильев отмечает день рождения</a:t>
            </a:r>
          </a:p>
          <a:p>
            <a:pPr algn="just"/>
            <a:r>
              <a:rPr lang="ru-RU" dirty="0">
                <a:ea typeface="+mn-lt"/>
                <a:cs typeface="+mn-lt"/>
              </a:rPr>
              <a:t>11 августа день рождения отмечает советник Президента Российской Федерации, временно исполняющий обязанности заместителя Секретаря Генерального совета партии «Единая Россия» Владимир Васильев. Губернатор Игорь </a:t>
            </a:r>
            <a:r>
              <a:rPr lang="ru-RU" dirty="0" err="1">
                <a:ea typeface="+mn-lt"/>
                <a:cs typeface="+mn-lt"/>
              </a:rPr>
              <a:t>Руденя</a:t>
            </a:r>
            <a:r>
              <a:rPr lang="ru-RU" dirty="0">
                <a:ea typeface="+mn-lt"/>
                <a:cs typeface="+mn-lt"/>
              </a:rPr>
              <a:t> подчеркнул – Владимир </a:t>
            </a:r>
            <a:r>
              <a:rPr lang="ru-RU" dirty="0" err="1">
                <a:ea typeface="+mn-lt"/>
                <a:cs typeface="+mn-lt"/>
              </a:rPr>
              <a:t>Абдуалиевич</a:t>
            </a:r>
            <a:r>
              <a:rPr lang="ru-RU" dirty="0">
                <a:ea typeface="+mn-lt"/>
                <a:cs typeface="+mn-lt"/>
              </a:rPr>
              <a:t> относится к числу самых уважаемых государственных деятелей и пользуется заслуженной поддержкой миллионов граждан, в том числе жителей Тверской области.</a:t>
            </a:r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A9F1E0FB-9B4A-4A17-BE31-5C7F2DC583D6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8900000">
            <a:off x="290669" y="1239912"/>
            <a:ext cx="468720" cy="481320"/>
          </a:xfrm>
          <a:prstGeom prst="rect">
            <a:avLst/>
          </a:prstGeom>
          <a:ln>
            <a:noFill/>
          </a:ln>
        </p:spPr>
      </p:pic>
      <p:pic>
        <p:nvPicPr>
          <p:cNvPr id="9" name="Рисунок 7">
            <a:extLst>
              <a:ext uri="{FF2B5EF4-FFF2-40B4-BE49-F238E27FC236}">
                <a16:creationId xmlns:a16="http://schemas.microsoft.com/office/drawing/2014/main" id="{52DD3052-3BC1-4C41-A3EE-7CD5368FF41D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8900000">
            <a:off x="293144" y="2903634"/>
            <a:ext cx="468720" cy="481320"/>
          </a:xfrm>
          <a:prstGeom prst="rect">
            <a:avLst/>
          </a:prstGeom>
          <a:ln>
            <a:noFill/>
          </a:ln>
        </p:spPr>
      </p:pic>
      <p:pic>
        <p:nvPicPr>
          <p:cNvPr id="11" name="Рисунок 7">
            <a:extLst>
              <a:ext uri="{FF2B5EF4-FFF2-40B4-BE49-F238E27FC236}">
                <a16:creationId xmlns:a16="http://schemas.microsoft.com/office/drawing/2014/main" id="{8DF13ECC-819F-4F07-9CEC-3159067F7C53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8900000">
            <a:off x="290669" y="4826772"/>
            <a:ext cx="468720" cy="481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953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" name="Table 1"/>
          <p:cNvGraphicFramePr/>
          <p:nvPr>
            <p:extLst>
              <p:ext uri="{D42A27DB-BD31-4B8C-83A1-F6EECF244321}">
                <p14:modId xmlns:p14="http://schemas.microsoft.com/office/powerpoint/2010/main" val="862804528"/>
              </p:ext>
            </p:extLst>
          </p:nvPr>
        </p:nvGraphicFramePr>
        <p:xfrm>
          <a:off x="4798800" y="0"/>
          <a:ext cx="7386120" cy="6873537"/>
        </p:xfrm>
        <a:graphic>
          <a:graphicData uri="http://schemas.openxmlformats.org/drawingml/2006/table">
            <a:tbl>
              <a:tblPr/>
              <a:tblGrid>
                <a:gridCol w="499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48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1" strike="noStrike" spc="-1" dirty="0">
                          <a:solidFill>
                            <a:srgbClr val="0F4881"/>
                          </a:solidFill>
                          <a:latin typeface="PT Sans"/>
                          <a:ea typeface="DejaVu Sans"/>
                        </a:rPr>
                        <a:t>Группа тем</a:t>
                      </a:r>
                      <a:endParaRPr lang="ru-RU" sz="2800" b="0" strike="noStrike" spc="-1" dirty="0">
                        <a:latin typeface="XO Orie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800" b="1" strike="noStrike" spc="-1" dirty="0">
                          <a:solidFill>
                            <a:srgbClr val="0F4881"/>
                          </a:solidFill>
                          <a:latin typeface="PT Sans"/>
                          <a:ea typeface="DejaVu Sans"/>
                        </a:rPr>
                        <a:t>Количество инцидентов</a:t>
                      </a:r>
                      <a:endParaRPr lang="ru-RU" sz="2800" b="0" strike="noStrike" spc="-1" dirty="0">
                        <a:latin typeface="XO Orie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1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600" b="0" i="0" u="none" strike="noStrike" kern="1200" spc="-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Социальное обслуживание и защита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600" b="0" i="0" u="none" strike="noStrike" kern="1200" spc="-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282</a:t>
                      </a:r>
                      <a:endParaRPr lang="ru-RU" sz="2600" b="0" i="0" u="none" strike="noStrike" kern="1200" spc="-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615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ru-RU" sz="2600" b="0" i="0" u="none" strike="noStrike" spc="-1" noProof="0" dirty="0"/>
                        <a:t>Дороги </a:t>
                      </a:r>
                      <a:endParaRPr lang="ru-RU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600" b="0" i="0" u="none" strike="noStrike" kern="1200" spc="-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166</a:t>
                      </a:r>
                      <a:endParaRPr lang="ru-RU" sz="2600" b="0" i="0" u="none" strike="noStrike" kern="1200" spc="-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15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ru-RU" sz="2600" b="0" i="0" u="none" strike="noStrike" spc="-1" noProof="0" dirty="0">
                          <a:solidFill>
                            <a:srgbClr val="000000"/>
                          </a:solidFill>
                          <a:latin typeface="Arial"/>
                        </a:rPr>
                        <a:t>Благоустройство</a:t>
                      </a:r>
                      <a:endParaRPr lang="ru-RU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600" b="0" i="0" u="none" strike="noStrike" kern="1200" spc="-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2600" b="0" i="0" u="none" strike="noStrike" kern="1200" spc="-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615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600" b="0" i="0" u="none" strike="noStrike" spc="-1" noProof="0" dirty="0">
                          <a:latin typeface="Arial"/>
                        </a:rPr>
                        <a:t>Общественный транспорт</a:t>
                      </a:r>
                      <a:endParaRPr lang="ru-RU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600" b="0" i="0" u="none" strike="noStrike" kern="1200" spc="-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86</a:t>
                      </a:r>
                      <a:endParaRPr lang="ru-RU" sz="2600" b="0" i="0" u="none" strike="noStrike" kern="1200" spc="-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1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600" b="0" i="0" u="none" strike="noStrike" spc="-1" noProof="0" dirty="0">
                          <a:solidFill>
                            <a:srgbClr val="000000"/>
                          </a:solidFill>
                          <a:latin typeface="Arial"/>
                        </a:rPr>
                        <a:t>ЖКХ</a:t>
                      </a:r>
                      <a:endParaRPr lang="ru-RU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ru-RU" sz="2600" b="0" i="0" u="none" strike="noStrike" kern="1200" spc="-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  <a:endParaRPr lang="ru-RU" sz="2600" b="0" i="0" u="none" strike="noStrike" kern="1200" spc="-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731330"/>
                  </a:ext>
                </a:extLst>
              </a:tr>
              <a:tr h="540615"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2600" b="0" i="0" u="none" strike="noStrike" spc="-1" noProof="0" dirty="0">
                          <a:solidFill>
                            <a:schemeClr val="tx1"/>
                          </a:solidFill>
                          <a:latin typeface="Arial"/>
                        </a:rPr>
                        <a:t>Здравоохранение</a:t>
                      </a:r>
                      <a:r>
                        <a:rPr lang="ru-RU" sz="2600" b="0" i="0" u="none" strike="noStrike" spc="-1" noProof="0" dirty="0">
                          <a:latin typeface="Arial"/>
                        </a:rPr>
                        <a:t>/</a:t>
                      </a:r>
                      <a:r>
                        <a:rPr lang="ru-RU" sz="2600" b="0" i="0" u="none" strike="noStrike" spc="-1" noProof="0" dirty="0">
                          <a:solidFill>
                            <a:schemeClr val="tx1"/>
                          </a:solidFill>
                          <a:latin typeface="Arial"/>
                        </a:rPr>
                        <a:t>Медицина</a:t>
                      </a:r>
                      <a:endParaRPr lang="ru-RU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600" b="0" i="0" u="none" strike="noStrike" kern="1200" spc="-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  <a:endParaRPr lang="ru-RU" sz="2600" b="0" i="0" u="none" strike="noStrike" kern="1200" spc="-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615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600" b="0" i="0" u="none" strike="noStrike" kern="1200" spc="-1" noProof="0" dirty="0"/>
                        <a:t>Мусор/Свалки/ТКО</a:t>
                      </a:r>
                      <a:endParaRPr lang="ru-RU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600" b="0" i="0" u="none" strike="noStrike" kern="1200" spc="-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ru-RU" sz="2600" b="0" i="0" u="none" strike="noStrike" kern="1200" spc="-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615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ru-RU" sz="2600" b="0" i="0" u="none" strike="noStrike" spc="-1" noProof="0" dirty="0">
                          <a:solidFill>
                            <a:srgbClr val="000000"/>
                          </a:solidFill>
                          <a:latin typeface="Arial"/>
                        </a:rPr>
                        <a:t>Образование</a:t>
                      </a:r>
                      <a:endParaRPr lang="ru-RU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600" b="0" i="0" u="none" strike="noStrike" kern="1200" spc="-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ru-RU" sz="2600" b="0" i="0" u="none" strike="noStrike" kern="1200" spc="-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615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600" b="0" i="0" u="none" strike="noStrike" spc="-1" noProof="0" dirty="0">
                          <a:solidFill>
                            <a:srgbClr val="000000"/>
                          </a:solidFill>
                          <a:latin typeface="Arial"/>
                        </a:rPr>
                        <a:t>Газ и топливо</a:t>
                      </a:r>
                      <a:endParaRPr lang="ru-RU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600" b="0" i="0" u="none" strike="noStrike" kern="1200" spc="-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2600" b="0" i="0" u="none" strike="noStrike" kern="1200" spc="-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0615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ru-RU" sz="2600" b="0" i="0" u="none" strike="noStrike" spc="-1" noProof="0" dirty="0">
                          <a:latin typeface="Arial"/>
                        </a:rPr>
                        <a:t>Коронавирус</a:t>
                      </a:r>
                      <a:endParaRPr lang="ru-RU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600" b="0" i="0" u="none" strike="noStrike" kern="1200" spc="-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2600" b="0" i="0" u="none" strike="noStrike" kern="1200" spc="-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7" name="CustomShape 2"/>
          <p:cNvSpPr/>
          <p:nvPr/>
        </p:nvSpPr>
        <p:spPr>
          <a:xfrm>
            <a:off x="298440" y="2688120"/>
            <a:ext cx="362628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8500" lnSpcReduction="10000"/>
          </a:bodyPr>
          <a:lstStyle/>
          <a:p>
            <a:pPr>
              <a:lnSpc>
                <a:spcPct val="90000"/>
              </a:lnSpc>
            </a:pPr>
            <a:r>
              <a:rPr lang="ru-RU" sz="3600" b="0" strike="noStrike" spc="-1">
                <a:solidFill>
                  <a:srgbClr val="FFFFFF"/>
                </a:solidFill>
                <a:latin typeface="PT Sans BOLD"/>
                <a:ea typeface="DejaVu Sans"/>
              </a:rPr>
              <a:t>ОСНОВНЫЕ ТЕМЫ СООБЩЕНИЙ</a:t>
            </a:r>
            <a:endParaRPr lang="ru-RU" sz="3600" b="0" strike="noStrike" spc="-1">
              <a:latin typeface="XO Ori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" name="Table 1"/>
          <p:cNvGraphicFramePr/>
          <p:nvPr>
            <p:extLst>
              <p:ext uri="{D42A27DB-BD31-4B8C-83A1-F6EECF244321}">
                <p14:modId xmlns:p14="http://schemas.microsoft.com/office/powerpoint/2010/main" val="319841757"/>
              </p:ext>
            </p:extLst>
          </p:nvPr>
        </p:nvGraphicFramePr>
        <p:xfrm>
          <a:off x="4798800" y="0"/>
          <a:ext cx="7386120" cy="6838794"/>
        </p:xfrm>
        <a:graphic>
          <a:graphicData uri="http://schemas.openxmlformats.org/drawingml/2006/table">
            <a:tbl>
              <a:tblPr/>
              <a:tblGrid>
                <a:gridCol w="499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745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ru-RU" sz="2800" b="1" strike="noStrike" spc="-1" dirty="0">
                          <a:solidFill>
                            <a:srgbClr val="0F4881"/>
                          </a:solidFill>
                          <a:latin typeface="PT Sans"/>
                        </a:rPr>
                        <a:t>Статистика</a:t>
                      </a: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0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600" b="0" strike="noStrike" spc="-1" dirty="0">
                          <a:solidFill>
                            <a:srgbClr val="000000"/>
                          </a:solidFill>
                          <a:latin typeface="PT Sans"/>
                        </a:rPr>
                        <a:t>Количество постов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600" b="0" strike="noStrike" spc="-1" dirty="0">
                          <a:solidFill>
                            <a:srgbClr val="000000"/>
                          </a:solidFill>
                          <a:latin typeface="PT Sans"/>
                        </a:rPr>
                        <a:t>218</a:t>
                      </a:r>
                      <a:endParaRPr lang="ru-RU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51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600" b="0" strike="noStrike" spc="-1" dirty="0">
                          <a:solidFill>
                            <a:srgbClr val="000000"/>
                          </a:solidFill>
                          <a:latin typeface="PT Sans"/>
                        </a:rPr>
                        <a:t>Количество просмотров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600" b="0" strike="noStrike" spc="-1" dirty="0">
                          <a:solidFill>
                            <a:srgbClr val="000000"/>
                          </a:solidFill>
                          <a:latin typeface="PT Sans"/>
                        </a:rPr>
                        <a:t>313 139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51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600" b="0" strike="noStrike" spc="-1" dirty="0">
                          <a:solidFill>
                            <a:srgbClr val="000000"/>
                          </a:solidFill>
                          <a:latin typeface="PT Sans"/>
                        </a:rPr>
                        <a:t>Вовлеченность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600" b="0" strike="noStrike" spc="-1" dirty="0">
                          <a:solidFill>
                            <a:srgbClr val="000000"/>
                          </a:solidFill>
                          <a:latin typeface="PT Sans"/>
                        </a:rPr>
                        <a:t>3 812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51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600" b="0" strike="noStrike" spc="-1" dirty="0">
                          <a:solidFill>
                            <a:srgbClr val="000000"/>
                          </a:solidFill>
                          <a:latin typeface="PT Sans"/>
                        </a:rPr>
                        <a:t>Количество подписчиков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600" b="0" strike="noStrike" spc="-1" dirty="0">
                          <a:solidFill>
                            <a:srgbClr val="000000"/>
                          </a:solidFill>
                          <a:latin typeface="PT Sans"/>
                        </a:rPr>
                        <a:t>390 616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5101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ru-RU" sz="2600" b="0" strike="noStrike" spc="-1" dirty="0">
                          <a:solidFill>
                            <a:srgbClr val="000000"/>
                          </a:solidFill>
                          <a:latin typeface="PT Sans"/>
                        </a:rPr>
                        <a:t>ER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ru-RU" sz="2600" b="0" strike="noStrike" spc="-1" dirty="0">
                          <a:solidFill>
                            <a:srgbClr val="000000"/>
                          </a:solidFill>
                          <a:latin typeface="PT Sans"/>
                        </a:rPr>
                        <a:t>1,2%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731330"/>
                  </a:ext>
                </a:extLst>
              </a:tr>
            </a:tbl>
          </a:graphicData>
        </a:graphic>
      </p:graphicFrame>
      <p:sp>
        <p:nvSpPr>
          <p:cNvPr id="207" name="CustomShape 2"/>
          <p:cNvSpPr/>
          <p:nvPr/>
        </p:nvSpPr>
        <p:spPr>
          <a:xfrm>
            <a:off x="298440" y="1954875"/>
            <a:ext cx="3626280" cy="26180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8500"/>
          </a:bodyPr>
          <a:lstStyle/>
          <a:p>
            <a:pPr>
              <a:lnSpc>
                <a:spcPct val="90000"/>
              </a:lnSpc>
            </a:pPr>
            <a:r>
              <a:rPr lang="ru-RU" sz="3600" spc="-1" dirty="0">
                <a:solidFill>
                  <a:srgbClr val="FFFFFF"/>
                </a:solidFill>
                <a:latin typeface="PT Sans BOLD"/>
              </a:rPr>
              <a:t>ПРОДВИЖЕНИЕ ПОЗИТИВНОЙ ПОВЕСТКИ ЧЕРЕЗ СИСТЕМУ "ГОСПАБЛИКИ"</a:t>
            </a:r>
            <a:endParaRPr lang="ru-RU" sz="3600" b="0" strike="noStrike" spc="-1" dirty="0">
              <a:solidFill>
                <a:srgbClr val="FFFFFF"/>
              </a:solidFill>
              <a:latin typeface="P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46166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5386225" y="1149881"/>
            <a:ext cx="5949218" cy="3524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just"/>
            <a:endParaRPr lang="ru-RU" sz="1700" spc="-1" dirty="0">
              <a:ea typeface="+mn-lt"/>
              <a:cs typeface="+mn-lt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369562" y="2924391"/>
            <a:ext cx="397152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8500" lnSpcReduction="10000"/>
          </a:bodyPr>
          <a:lstStyle/>
          <a:p>
            <a:pPr>
              <a:lnSpc>
                <a:spcPct val="90000"/>
              </a:lnSpc>
            </a:pPr>
            <a:r>
              <a:rPr lang="ru-RU" sz="3600" spc="-1" dirty="0">
                <a:solidFill>
                  <a:srgbClr val="FFFFFF"/>
                </a:solidFill>
                <a:latin typeface="PT Sans BOLD"/>
              </a:rPr>
              <a:t>САМЫЕ ПОПУЛЯРНЫЕ ПОСТЫ</a:t>
            </a:r>
            <a:endParaRPr lang="ru-RU" sz="3600" b="0" strike="noStrike" spc="-1" dirty="0">
              <a:solidFill>
                <a:srgbClr val="FFFFFF"/>
              </a:solidFill>
              <a:latin typeface="PT Sans BOLD"/>
            </a:endParaRPr>
          </a:p>
        </p:txBody>
      </p:sp>
      <p:pic>
        <p:nvPicPr>
          <p:cNvPr id="264" name="Рисунок 7"/>
          <p:cNvPicPr/>
          <p:nvPr/>
        </p:nvPicPr>
        <p:blipFill>
          <a:blip r:embed="rId2"/>
          <a:stretch/>
        </p:blipFill>
        <p:spPr>
          <a:xfrm rot="18900000">
            <a:off x="843840" y="2082600"/>
            <a:ext cx="468720" cy="481320"/>
          </a:xfrm>
          <a:prstGeom prst="rect">
            <a:avLst/>
          </a:prstGeom>
          <a:ln>
            <a:noFill/>
          </a:ln>
        </p:spPr>
      </p:pic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90FA28B-A30A-4E81-9BBD-17A845F0F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006568"/>
              </p:ext>
            </p:extLst>
          </p:nvPr>
        </p:nvGraphicFramePr>
        <p:xfrm>
          <a:off x="9841734" y="4333301"/>
          <a:ext cx="2156999" cy="2355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674">
                  <a:extLst>
                    <a:ext uri="{9D8B030D-6E8A-4147-A177-3AD203B41FA5}">
                      <a16:colId xmlns:a16="http://schemas.microsoft.com/office/drawing/2014/main" val="1836627859"/>
                    </a:ext>
                  </a:extLst>
                </a:gridCol>
                <a:gridCol w="573325">
                  <a:extLst>
                    <a:ext uri="{9D8B030D-6E8A-4147-A177-3AD203B41FA5}">
                      <a16:colId xmlns:a16="http://schemas.microsoft.com/office/drawing/2014/main" val="33163900"/>
                    </a:ext>
                  </a:extLst>
                </a:gridCol>
              </a:tblGrid>
              <a:tr h="500888">
                <a:tc grid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dirty="0">
                          <a:effectLst/>
                        </a:rPr>
                        <a:t>Реакция на пост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787655"/>
                  </a:ext>
                </a:extLst>
              </a:tr>
              <a:tr h="59677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dirty="0">
                          <a:effectLst/>
                        </a:rPr>
                        <a:t>Лайки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dirty="0">
                          <a:effectLst/>
                        </a:rPr>
                        <a:t>111</a:t>
                      </a:r>
                      <a:endParaRPr lang="ru-RU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7406937"/>
                  </a:ext>
                </a:extLst>
              </a:tr>
              <a:tr h="607441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dirty="0">
                          <a:effectLst/>
                        </a:rPr>
                        <a:t>Комментарии 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dirty="0"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1654712"/>
                  </a:ext>
                </a:extLst>
              </a:tr>
              <a:tr h="65011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dirty="0">
                          <a:effectLst/>
                        </a:rPr>
                        <a:t>Репосты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dirty="0">
                          <a:effectLst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0133358"/>
                  </a:ext>
                </a:extLst>
              </a:tr>
            </a:tbl>
          </a:graphicData>
        </a:graphic>
      </p:graphicFrame>
      <p:sp>
        <p:nvSpPr>
          <p:cNvPr id="6" name="CustomShape 1">
            <a:extLst>
              <a:ext uri="{FF2B5EF4-FFF2-40B4-BE49-F238E27FC236}">
                <a16:creationId xmlns:a16="http://schemas.microsoft.com/office/drawing/2014/main" id="{7CC7A1D4-86C2-46CF-838E-4C025183BCAB}"/>
              </a:ext>
            </a:extLst>
          </p:cNvPr>
          <p:cNvSpPr/>
          <p:nvPr/>
        </p:nvSpPr>
        <p:spPr>
          <a:xfrm>
            <a:off x="4964265" y="441491"/>
            <a:ext cx="6967800" cy="18014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r>
              <a:rPr lang="ru-RU" sz="3000" spc="-1" dirty="0">
                <a:solidFill>
                  <a:srgbClr val="0F4881"/>
                </a:solidFill>
                <a:latin typeface="Arial"/>
                <a:cs typeface="Arial"/>
              </a:rPr>
              <a:t>Кашинский городской округ</a:t>
            </a:r>
            <a:endParaRPr lang="ru-RU" dirty="0"/>
          </a:p>
        </p:txBody>
      </p:sp>
      <p:pic>
        <p:nvPicPr>
          <p:cNvPr id="5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4F1D302-655C-4326-A824-857F7AB8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337" y="1146718"/>
            <a:ext cx="4449040" cy="55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17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2"/>
          <p:cNvSpPr/>
          <p:nvPr/>
        </p:nvSpPr>
        <p:spPr>
          <a:xfrm>
            <a:off x="369562" y="2924391"/>
            <a:ext cx="397152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8500" lnSpcReduction="10000"/>
          </a:bodyPr>
          <a:lstStyle/>
          <a:p>
            <a:pPr>
              <a:lnSpc>
                <a:spcPct val="90000"/>
              </a:lnSpc>
            </a:pPr>
            <a:r>
              <a:rPr lang="ru-RU" sz="3600" spc="-1" dirty="0">
                <a:solidFill>
                  <a:srgbClr val="FFFFFF"/>
                </a:solidFill>
                <a:latin typeface="PT Sans BOLD"/>
              </a:rPr>
              <a:t>САМЫЕ ПОПУЛЯРНЫЕ ПОСТЫ</a:t>
            </a:r>
            <a:endParaRPr lang="ru-RU" sz="3600" b="0" strike="noStrike" spc="-1" dirty="0">
              <a:solidFill>
                <a:srgbClr val="FFFFFF"/>
              </a:solidFill>
              <a:latin typeface="PT Sans BOLD"/>
            </a:endParaRPr>
          </a:p>
        </p:txBody>
      </p:sp>
      <p:pic>
        <p:nvPicPr>
          <p:cNvPr id="264" name="Рисунок 7"/>
          <p:cNvPicPr/>
          <p:nvPr/>
        </p:nvPicPr>
        <p:blipFill>
          <a:blip r:embed="rId2"/>
          <a:stretch/>
        </p:blipFill>
        <p:spPr>
          <a:xfrm rot="18900000">
            <a:off x="843840" y="2082600"/>
            <a:ext cx="468720" cy="481320"/>
          </a:xfrm>
          <a:prstGeom prst="rect">
            <a:avLst/>
          </a:prstGeom>
          <a:ln>
            <a:noFill/>
          </a:ln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F2DFA293-F153-45EC-9E8F-CA6FE36F13F8}"/>
              </a:ext>
            </a:extLst>
          </p:cNvPr>
          <p:cNvSpPr/>
          <p:nvPr/>
        </p:nvSpPr>
        <p:spPr>
          <a:xfrm>
            <a:off x="5007396" y="499000"/>
            <a:ext cx="5659462" cy="17583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spc="-1" dirty="0">
                <a:solidFill>
                  <a:srgbClr val="0F4881"/>
                </a:solidFill>
                <a:latin typeface="PT Sans BOLD"/>
              </a:rPr>
              <a:t>Удомельский городской округ</a:t>
            </a:r>
            <a:endParaRPr lang="ru-RU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C5ACFF43-DB38-42D1-A83F-3731609CC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642159"/>
              </p:ext>
            </p:extLst>
          </p:nvPr>
        </p:nvGraphicFramePr>
        <p:xfrm>
          <a:off x="9841734" y="4333301"/>
          <a:ext cx="2156999" cy="2355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674">
                  <a:extLst>
                    <a:ext uri="{9D8B030D-6E8A-4147-A177-3AD203B41FA5}">
                      <a16:colId xmlns:a16="http://schemas.microsoft.com/office/drawing/2014/main" val="1836627859"/>
                    </a:ext>
                  </a:extLst>
                </a:gridCol>
                <a:gridCol w="573325">
                  <a:extLst>
                    <a:ext uri="{9D8B030D-6E8A-4147-A177-3AD203B41FA5}">
                      <a16:colId xmlns:a16="http://schemas.microsoft.com/office/drawing/2014/main" val="33163900"/>
                    </a:ext>
                  </a:extLst>
                </a:gridCol>
              </a:tblGrid>
              <a:tr h="500888">
                <a:tc grid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dirty="0">
                          <a:effectLst/>
                        </a:rPr>
                        <a:t>Реакция на пост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787655"/>
                  </a:ext>
                </a:extLst>
              </a:tr>
              <a:tr h="59677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dirty="0">
                          <a:effectLst/>
                        </a:rPr>
                        <a:t>Лайки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dirty="0">
                          <a:effectLst/>
                        </a:rPr>
                        <a:t>104</a:t>
                      </a:r>
                      <a:endParaRPr lang="ru-RU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7406937"/>
                  </a:ext>
                </a:extLst>
              </a:tr>
              <a:tr h="607441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dirty="0">
                          <a:effectLst/>
                        </a:rPr>
                        <a:t>Комментарии 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dirty="0">
                          <a:effectLst/>
                        </a:rPr>
                        <a:t>19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1654712"/>
                  </a:ext>
                </a:extLst>
              </a:tr>
              <a:tr h="65011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dirty="0">
                          <a:effectLst/>
                        </a:rPr>
                        <a:t>Репосты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dirty="0">
                          <a:effectLst/>
                        </a:rPr>
                        <a:t>45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0133358"/>
                  </a:ext>
                </a:extLst>
              </a:tr>
            </a:tbl>
          </a:graphicData>
        </a:graphic>
      </p:graphicFrame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95F2A3F-BBB4-4BE4-9A05-856FF8A93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64" y="1276633"/>
            <a:ext cx="4492336" cy="541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90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2"/>
          <p:cNvSpPr/>
          <p:nvPr/>
        </p:nvSpPr>
        <p:spPr>
          <a:xfrm>
            <a:off x="369562" y="2924391"/>
            <a:ext cx="397152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8500" lnSpcReduction="10000"/>
          </a:bodyPr>
          <a:lstStyle/>
          <a:p>
            <a:pPr>
              <a:lnSpc>
                <a:spcPct val="90000"/>
              </a:lnSpc>
            </a:pPr>
            <a:r>
              <a:rPr lang="ru-RU" sz="3600" spc="-1" dirty="0">
                <a:solidFill>
                  <a:srgbClr val="FFFFFF"/>
                </a:solidFill>
                <a:latin typeface="PT Sans BOLD"/>
              </a:rPr>
              <a:t>САМЫЕ ПОПУЛЯРНЫЕ ПОСТЫ</a:t>
            </a:r>
            <a:endParaRPr lang="ru-RU" sz="3600" b="0" strike="noStrike" spc="-1" dirty="0">
              <a:solidFill>
                <a:srgbClr val="FFFFFF"/>
              </a:solidFill>
              <a:latin typeface="PT Sans BOLD"/>
            </a:endParaRPr>
          </a:p>
        </p:txBody>
      </p:sp>
      <p:pic>
        <p:nvPicPr>
          <p:cNvPr id="264" name="Рисунок 7"/>
          <p:cNvPicPr/>
          <p:nvPr/>
        </p:nvPicPr>
        <p:blipFill>
          <a:blip r:embed="rId2"/>
          <a:stretch/>
        </p:blipFill>
        <p:spPr>
          <a:xfrm rot="18900000">
            <a:off x="843840" y="2082600"/>
            <a:ext cx="468720" cy="481320"/>
          </a:xfrm>
          <a:prstGeom prst="rect">
            <a:avLst/>
          </a:prstGeom>
          <a:ln>
            <a:noFill/>
          </a:ln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F2DFA293-F153-45EC-9E8F-CA6FE36F13F8}"/>
              </a:ext>
            </a:extLst>
          </p:cNvPr>
          <p:cNvSpPr/>
          <p:nvPr/>
        </p:nvSpPr>
        <p:spPr>
          <a:xfrm>
            <a:off x="5007396" y="499000"/>
            <a:ext cx="5659462" cy="17583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spc="-1" dirty="0">
                <a:solidFill>
                  <a:srgbClr val="0F4881"/>
                </a:solidFill>
                <a:latin typeface="PT Sans BOLD"/>
              </a:rPr>
              <a:t>Удомельский городской округ</a:t>
            </a:r>
            <a:endParaRPr lang="ru-RU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C5ACFF43-DB38-42D1-A83F-3731609CC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091729"/>
              </p:ext>
            </p:extLst>
          </p:nvPr>
        </p:nvGraphicFramePr>
        <p:xfrm>
          <a:off x="9841734" y="4333301"/>
          <a:ext cx="2156999" cy="2355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674">
                  <a:extLst>
                    <a:ext uri="{9D8B030D-6E8A-4147-A177-3AD203B41FA5}">
                      <a16:colId xmlns:a16="http://schemas.microsoft.com/office/drawing/2014/main" val="1836627859"/>
                    </a:ext>
                  </a:extLst>
                </a:gridCol>
                <a:gridCol w="573325">
                  <a:extLst>
                    <a:ext uri="{9D8B030D-6E8A-4147-A177-3AD203B41FA5}">
                      <a16:colId xmlns:a16="http://schemas.microsoft.com/office/drawing/2014/main" val="33163900"/>
                    </a:ext>
                  </a:extLst>
                </a:gridCol>
              </a:tblGrid>
              <a:tr h="500888">
                <a:tc grid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dirty="0">
                          <a:effectLst/>
                        </a:rPr>
                        <a:t>Реакция на пост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787655"/>
                  </a:ext>
                </a:extLst>
              </a:tr>
              <a:tr h="59677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dirty="0">
                          <a:effectLst/>
                        </a:rPr>
                        <a:t>Лайки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dirty="0">
                          <a:effectLst/>
                        </a:rPr>
                        <a:t>88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7406937"/>
                  </a:ext>
                </a:extLst>
              </a:tr>
              <a:tr h="607441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dirty="0">
                          <a:effectLst/>
                        </a:rPr>
                        <a:t>Комментарии 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dirty="0">
                          <a:effectLst/>
                        </a:rPr>
                        <a:t>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1654712"/>
                  </a:ext>
                </a:extLst>
              </a:tr>
              <a:tr h="65011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dirty="0">
                          <a:effectLst/>
                        </a:rPr>
                        <a:t>Репосты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dirty="0">
                          <a:effectLst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0133358"/>
                  </a:ext>
                </a:extLst>
              </a:tr>
            </a:tbl>
          </a:graphicData>
        </a:graphic>
      </p:graphicFrame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86AA3FB2-FBB8-4604-BC79-5EDB6146D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936" y="1235886"/>
            <a:ext cx="4423063" cy="54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03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4"/>
          <p:cNvSpPr/>
          <p:nvPr/>
        </p:nvSpPr>
        <p:spPr>
          <a:xfrm>
            <a:off x="3175" y="195389"/>
            <a:ext cx="12165782" cy="8323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7500"/>
          </a:bodyPr>
          <a:lstStyle/>
          <a:p>
            <a:pPr algn="ctr"/>
            <a:r>
              <a:rPr lang="ru-RU" sz="2800" spc="-1" dirty="0">
                <a:solidFill>
                  <a:srgbClr val="0F4881"/>
                </a:solidFill>
                <a:latin typeface="PT Sans BOLD"/>
              </a:rPr>
              <a:t>ПРОДВИЖЕНИЕ ТЕМЫ ЛЕГИТИМНОСТИ ВЫБОРОВ </a:t>
            </a:r>
            <a:endParaRPr lang="ru-RU" dirty="0"/>
          </a:p>
          <a:p>
            <a:pPr algn="ctr"/>
            <a:endParaRPr lang="ru-RU" sz="2800" spc="-1" dirty="0">
              <a:solidFill>
                <a:srgbClr val="0F4881"/>
              </a:solidFill>
              <a:latin typeface="PT Sans BOLD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AC397942-2983-4512-9FF7-20A8CF6C4F6F}"/>
              </a:ext>
            </a:extLst>
          </p:cNvPr>
          <p:cNvSpPr/>
          <p:nvPr/>
        </p:nvSpPr>
        <p:spPr>
          <a:xfrm>
            <a:off x="5949275" y="892779"/>
            <a:ext cx="5928598" cy="5753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ru-RU" sz="1600" dirty="0">
                <a:ea typeface="+mn-lt"/>
                <a:cs typeface="+mn-lt"/>
              </a:rPr>
              <a:t>Резюме:</a:t>
            </a:r>
            <a:endParaRPr lang="ru-RU">
              <a:ea typeface="+mn-lt"/>
              <a:cs typeface="+mn-lt"/>
            </a:endParaRPr>
          </a:p>
          <a:p>
            <a:pPr algn="just"/>
            <a:endParaRPr lang="ru-RU" sz="1600" dirty="0">
              <a:ea typeface="+mn-lt"/>
              <a:cs typeface="+mn-lt"/>
            </a:endParaRPr>
          </a:p>
          <a:p>
            <a:pPr algn="just"/>
            <a:r>
              <a:rPr lang="ru-RU" sz="1600" dirty="0">
                <a:ea typeface="+mn-lt"/>
                <a:cs typeface="+mn-lt"/>
              </a:rPr>
              <a:t>1. На прошедшей неделе было снижено распространение повестки по теле выборов. Подготовлены посты с региональной информацией для </a:t>
            </a:r>
            <a:r>
              <a:rPr lang="ru-RU" sz="1600" dirty="0" err="1">
                <a:ea typeface="+mn-lt"/>
                <a:cs typeface="+mn-lt"/>
              </a:rPr>
              <a:t>пабликов</a:t>
            </a:r>
            <a:r>
              <a:rPr lang="ru-RU" sz="1600" dirty="0">
                <a:ea typeface="+mn-lt"/>
                <a:cs typeface="+mn-lt"/>
              </a:rPr>
              <a:t> СМИ, распространен федеральный контент в муниципальных СМИ. Распространены комментарии ОП по теме наблюдателей от ОБСЕ. </a:t>
            </a:r>
            <a:endParaRPr lang="ru-RU" sz="1600" dirty="0">
              <a:cs typeface="Arial"/>
            </a:endParaRPr>
          </a:p>
          <a:p>
            <a:pPr algn="just"/>
            <a:endParaRPr lang="ru-RU" sz="1600" dirty="0">
              <a:cs typeface="Arial"/>
            </a:endParaRPr>
          </a:p>
          <a:p>
            <a:pPr algn="just"/>
            <a:r>
              <a:rPr lang="ru-RU" sz="1600" dirty="0">
                <a:ea typeface="+mn-lt"/>
                <a:cs typeface="+mn-lt"/>
              </a:rPr>
              <a:t>2. Направлены предложения в подведомственные региону СМИ организовать рубрику #ретро_фото_выборы. На прошедшей неделе рубрику запустить не удалось. </a:t>
            </a:r>
            <a:endParaRPr lang="ru-RU"/>
          </a:p>
          <a:p>
            <a:pPr algn="just"/>
            <a:endParaRPr lang="ru-RU" sz="1600" dirty="0">
              <a:cs typeface="Arial"/>
            </a:endParaRPr>
          </a:p>
          <a:p>
            <a:pPr algn="just"/>
            <a:r>
              <a:rPr lang="ru-RU" sz="1600" dirty="0">
                <a:ea typeface="+mn-lt"/>
                <a:cs typeface="+mn-lt"/>
              </a:rPr>
              <a:t>3. В связи с переносом даты пресс-конференции изготовление постов по итогам выдвижения кандидатов в виде инфографики запланировано на текущую неделю. Также подготовлен план прямого эфира с председателем избиркома, находится на согласовании. </a:t>
            </a:r>
            <a:endParaRPr lang="ru-RU" dirty="0"/>
          </a:p>
          <a:p>
            <a:pPr algn="just"/>
            <a:endParaRPr lang="ru-RU" sz="1600" dirty="0">
              <a:ea typeface="+mn-lt"/>
              <a:cs typeface="+mn-lt"/>
            </a:endParaRPr>
          </a:p>
          <a:p>
            <a:pPr algn="just"/>
            <a:r>
              <a:rPr lang="ru-RU" sz="1600" dirty="0">
                <a:ea typeface="+mn-lt"/>
                <a:cs typeface="+mn-lt"/>
              </a:rPr>
              <a:t>4. За неделю проведены переговоры с 4 блогерами с предложением посетить избирательную комиссию или сделать пост на тему конкуренции. Договоренностей заключить не удалось.</a:t>
            </a:r>
            <a:endParaRPr lang="ru-RU" dirty="0">
              <a:ea typeface="+mn-lt"/>
              <a:cs typeface="+mn-lt"/>
            </a:endParaRP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A9F1E0FB-9B4A-4A17-BE31-5C7F2DC583D6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8900000">
            <a:off x="5593896" y="1403046"/>
            <a:ext cx="297003" cy="288137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DB9A8B-641F-436D-8CD2-190474225BFA}"/>
              </a:ext>
            </a:extLst>
          </p:cNvPr>
          <p:cNvSpPr txBox="1"/>
          <p:nvPr/>
        </p:nvSpPr>
        <p:spPr>
          <a:xfrm>
            <a:off x="186905" y="4963849"/>
            <a:ext cx="529750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* </a:t>
            </a:r>
            <a:r>
              <a:rPr lang="ru-RU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Кол-во просмотров постов в соцсетях считается с экстраполяцией (уточнить формулу можно у кураторов по блоку «Продвижение») </a:t>
            </a:r>
          </a:p>
          <a:p>
            <a:endParaRPr lang="ru-RU" sz="1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** </a:t>
            </a:r>
            <a:r>
              <a:rPr lang="ru-RU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Коэффициент одобрения — число лайков/число просмотров</a:t>
            </a:r>
            <a:r>
              <a:rPr lang="en-US" sz="1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*100%</a:t>
            </a:r>
          </a:p>
          <a:p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*** </a:t>
            </a:r>
            <a:r>
              <a:rPr lang="en-US" sz="1400" dirty="0" err="1">
                <a:ea typeface="+mn-lt"/>
                <a:cs typeface="+mn-lt"/>
              </a:rPr>
              <a:t>Постоянно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обновляется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канал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 err="1">
                <a:ea typeface="+mn-lt"/>
                <a:cs typeface="+mn-lt"/>
              </a:rPr>
              <a:t>избиркома</a:t>
            </a:r>
            <a:endParaRPr lang="en-US" dirty="0" err="1">
              <a:ea typeface="+mn-lt"/>
              <a:cs typeface="+mn-lt"/>
            </a:endParaRPr>
          </a:p>
        </p:txBody>
      </p:sp>
      <p:pic>
        <p:nvPicPr>
          <p:cNvPr id="12" name="Рисунок 7">
            <a:extLst>
              <a:ext uri="{FF2B5EF4-FFF2-40B4-BE49-F238E27FC236}">
                <a16:creationId xmlns:a16="http://schemas.microsoft.com/office/drawing/2014/main" id="{82030D8E-A5CA-4E52-A746-6322D33C7F73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8900000">
            <a:off x="5593895" y="3141307"/>
            <a:ext cx="297003" cy="288137"/>
          </a:xfrm>
          <a:prstGeom prst="rect">
            <a:avLst/>
          </a:prstGeom>
          <a:ln>
            <a:noFill/>
          </a:ln>
        </p:spPr>
      </p:pic>
      <p:pic>
        <p:nvPicPr>
          <p:cNvPr id="13" name="Рисунок 7">
            <a:extLst>
              <a:ext uri="{FF2B5EF4-FFF2-40B4-BE49-F238E27FC236}">
                <a16:creationId xmlns:a16="http://schemas.microsoft.com/office/drawing/2014/main" id="{9A473B0E-F35F-4C48-84E2-62AFE7D648A7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8900000">
            <a:off x="5593896" y="4093639"/>
            <a:ext cx="297003" cy="288137"/>
          </a:xfrm>
          <a:prstGeom prst="rect">
            <a:avLst/>
          </a:prstGeom>
          <a:ln>
            <a:noFill/>
          </a:ln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79203BED-39B7-42E7-A3E8-A8C756802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810093"/>
              </p:ext>
            </p:extLst>
          </p:nvPr>
        </p:nvGraphicFramePr>
        <p:xfrm>
          <a:off x="258792" y="733245"/>
          <a:ext cx="5089977" cy="4156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4285">
                  <a:extLst>
                    <a:ext uri="{9D8B030D-6E8A-4147-A177-3AD203B41FA5}">
                      <a16:colId xmlns:a16="http://schemas.microsoft.com/office/drawing/2014/main" val="444849812"/>
                    </a:ext>
                  </a:extLst>
                </a:gridCol>
                <a:gridCol w="1465692">
                  <a:extLst>
                    <a:ext uri="{9D8B030D-6E8A-4147-A177-3AD203B41FA5}">
                      <a16:colId xmlns:a16="http://schemas.microsoft.com/office/drawing/2014/main" val="534301053"/>
                    </a:ext>
                  </a:extLst>
                </a:gridCol>
              </a:tblGrid>
              <a:tr h="846242">
                <a:tc gridSpan="2"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Результат за неделю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939744"/>
                  </a:ext>
                </a:extLst>
              </a:tr>
              <a:tr h="586909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Кол-во просмотров постов в соцсетях*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34338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2765914"/>
                  </a:ext>
                </a:extLst>
              </a:tr>
              <a:tr h="327577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Кол-во лайков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61498730"/>
                  </a:ext>
                </a:extLst>
              </a:tr>
              <a:tr h="307104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Коэффициент одобрения**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1963008"/>
                  </a:ext>
                </a:extLst>
              </a:tr>
              <a:tr h="57326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Кол-во публикаций</a:t>
                      </a: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соцсетях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03413653"/>
                  </a:ext>
                </a:extLst>
              </a:tr>
              <a:tr h="586909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Кол-во статей в СМИ и постов в ТГ-каналах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1***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26898485"/>
                  </a:ext>
                </a:extLst>
              </a:tr>
              <a:tr h="928136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Кол-во интеграций с блогерами и/или лидерами мнений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100142"/>
                  </a:ext>
                </a:extLst>
              </a:tr>
            </a:tbl>
          </a:graphicData>
        </a:graphic>
      </p:graphicFrame>
      <p:pic>
        <p:nvPicPr>
          <p:cNvPr id="10" name="Рисунок 7">
            <a:extLst>
              <a:ext uri="{FF2B5EF4-FFF2-40B4-BE49-F238E27FC236}">
                <a16:creationId xmlns:a16="http://schemas.microsoft.com/office/drawing/2014/main" id="{3BDEF0F1-AC7D-49C7-A0FA-1BA9789B39AC}"/>
              </a:ext>
            </a:extLst>
          </p:cNvPr>
          <p:cNvPicPr/>
          <p:nvPr/>
        </p:nvPicPr>
        <p:blipFill>
          <a:blip r:embed="rId2"/>
          <a:stretch/>
        </p:blipFill>
        <p:spPr>
          <a:xfrm rot="18900000">
            <a:off x="5593895" y="5557025"/>
            <a:ext cx="297003" cy="2881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3861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4"/>
          <p:cNvSpPr/>
          <p:nvPr/>
        </p:nvSpPr>
        <p:spPr>
          <a:xfrm>
            <a:off x="0" y="321840"/>
            <a:ext cx="12192000" cy="6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7500"/>
          </a:bodyPr>
          <a:lstStyle/>
          <a:p>
            <a:pPr algn="ctr">
              <a:lnSpc>
                <a:spcPct val="90000"/>
              </a:lnSpc>
            </a:pPr>
            <a:r>
              <a:rPr lang="ru-RU" sz="2800" b="0" strike="noStrike" spc="-1" dirty="0">
                <a:latin typeface="XO Oriel"/>
              </a:rPr>
              <a:t>ДИНАМИЧЕСКИЕ ИЗМЕНЕНИЯ</a:t>
            </a: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6A0B94CA-108E-44D6-924E-FAD6C3A2F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47" y="917963"/>
            <a:ext cx="8278482" cy="562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9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4827712" y="844581"/>
            <a:ext cx="7189507" cy="56308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just"/>
            <a:r>
              <a:rPr lang="ru-RU" dirty="0">
                <a:ea typeface="+mn-lt"/>
                <a:cs typeface="+mn-lt"/>
              </a:rPr>
              <a:t>Путем анализа обращений пользователей из Тверской области в период с 10.08.21 по 16.08.21 специалистами ЦУР были выявлены наиболее приоритетные для рассмотрения направления жалоб. Данные направления являются структурными проблемами региона, решение которых может повысить рейтинг губернатора, а также уровень доверия жителей к власти. </a:t>
            </a:r>
            <a:endParaRPr lang="ru-RU"/>
          </a:p>
          <a:p>
            <a:pPr algn="just"/>
            <a:endParaRPr lang="ru-RU" dirty="0">
              <a:ea typeface="+mn-lt"/>
              <a:cs typeface="+mn-lt"/>
            </a:endParaRPr>
          </a:p>
          <a:p>
            <a:pPr marL="285750" lvl="0" indent="-285750" algn="just">
              <a:buFont typeface="Arial"/>
              <a:buChar char="•"/>
            </a:pPr>
            <a:r>
              <a:rPr lang="ru-RU" b="1" dirty="0">
                <a:ea typeface="+mn-lt"/>
                <a:cs typeface="+mn-lt"/>
              </a:rPr>
              <a:t>Жалобы на работу государственного казенного учреждения Тверской области «Центр выплат «Тверская семья»</a:t>
            </a:r>
            <a:r>
              <a:rPr lang="ru-RU" dirty="0">
                <a:ea typeface="+mn-lt"/>
                <a:cs typeface="+mn-lt"/>
              </a:rPr>
              <a:t> </a:t>
            </a:r>
          </a:p>
          <a:p>
            <a:pPr algn="just"/>
            <a:r>
              <a:rPr lang="ru-RU" dirty="0">
                <a:ea typeface="+mn-lt"/>
                <a:cs typeface="+mn-lt"/>
              </a:rPr>
              <a:t>Жители Тверской области массово жалуются на задержку выплат детских пособий, на долгое рассмотрение заявлений, а также на проблемы с дозвоном на многоканальный телефон горячей линии государственного казенного учреждения «Центр выплат «Тверская семья».  </a:t>
            </a:r>
            <a:endParaRPr lang="ru-RU"/>
          </a:p>
          <a:p>
            <a:pPr marL="285750" indent="-285750" algn="just">
              <a:buFont typeface="Arial"/>
              <a:buChar char="•"/>
            </a:pPr>
            <a:r>
              <a:rPr lang="ru-RU" b="1" dirty="0">
                <a:ea typeface="+mn-lt"/>
                <a:cs typeface="+mn-lt"/>
              </a:rPr>
              <a:t>Необходимость ремонта дорог</a:t>
            </a:r>
            <a:r>
              <a:rPr lang="ru-RU" dirty="0">
                <a:ea typeface="+mn-lt"/>
                <a:cs typeface="+mn-lt"/>
              </a:rPr>
              <a:t> </a:t>
            </a:r>
          </a:p>
          <a:p>
            <a:pPr algn="just"/>
            <a:r>
              <a:rPr lang="ru-RU" dirty="0">
                <a:ea typeface="+mn-lt"/>
                <a:cs typeface="+mn-lt"/>
              </a:rPr>
              <a:t>Жители региона сообщают о необходимости ремонта дорожного покрытия в районах. Сотрудниками ЦУР особо отмечены жалобы пользователей из Конаковского района, Кимр, Ржева и Твери.  </a:t>
            </a:r>
            <a:endParaRPr lang="ru-RU"/>
          </a:p>
        </p:txBody>
      </p:sp>
      <p:sp>
        <p:nvSpPr>
          <p:cNvPr id="209" name="CustomShape 2"/>
          <p:cNvSpPr/>
          <p:nvPr/>
        </p:nvSpPr>
        <p:spPr>
          <a:xfrm>
            <a:off x="268920" y="2766240"/>
            <a:ext cx="397152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400" b="0" strike="noStrike" spc="-1">
                <a:solidFill>
                  <a:srgbClr val="FFFFFF"/>
                </a:solidFill>
                <a:latin typeface="PT Sans BOLD"/>
                <a:ea typeface="DejaVu Sans"/>
              </a:rPr>
              <a:t>ПОТЕНЦИАЛЬНО РЕШАЕМЫЕ ПРОБЛЕМНЫЕ ТЕМЫ</a:t>
            </a:r>
            <a:endParaRPr lang="ru-RU" sz="2400" b="0" strike="noStrike" spc="-1">
              <a:latin typeface="XO Oriel"/>
            </a:endParaRPr>
          </a:p>
        </p:txBody>
      </p:sp>
      <p:pic>
        <p:nvPicPr>
          <p:cNvPr id="210" name="Рисунок 7"/>
          <p:cNvPicPr/>
          <p:nvPr/>
        </p:nvPicPr>
        <p:blipFill>
          <a:blip r:embed="rId2"/>
          <a:stretch/>
        </p:blipFill>
        <p:spPr>
          <a:xfrm rot="18900000">
            <a:off x="556200" y="1809720"/>
            <a:ext cx="468720" cy="481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989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224417" y="977111"/>
            <a:ext cx="6411487" cy="55846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 algn="just" fontAlgn="base">
              <a:buFont typeface="Arial"/>
              <a:buChar char="•"/>
            </a:pPr>
            <a:r>
              <a:rPr lang="ru-RU" sz="1700" b="1" dirty="0">
                <a:ea typeface="+mn-lt"/>
                <a:cs typeface="+mn-lt"/>
              </a:rPr>
              <a:t>Жалобы на отсутствие уличного освещения</a:t>
            </a:r>
            <a:r>
              <a:rPr lang="ru-RU" sz="1700" dirty="0">
                <a:ea typeface="+mn-lt"/>
                <a:cs typeface="+mn-lt"/>
              </a:rPr>
              <a:t> </a:t>
            </a:r>
            <a:endParaRPr lang="ru-RU" dirty="0"/>
          </a:p>
          <a:p>
            <a:pPr algn="just"/>
            <a:r>
              <a:rPr lang="ru-RU" sz="1700" dirty="0">
                <a:ea typeface="+mn-lt"/>
                <a:cs typeface="+mn-lt"/>
              </a:rPr>
              <a:t>Жители области жалуются на отсутствие уличного освещения в темное время суток. В частности, ЦУР зафиксировал жалобы в Кимрах, Ржеве и Удомельском городском округе.  </a:t>
            </a:r>
            <a:endParaRPr lang="ru-RU"/>
          </a:p>
          <a:p>
            <a:pPr marL="285750" indent="-285750" algn="just">
              <a:buFont typeface="Arial"/>
              <a:buChar char="•"/>
            </a:pPr>
            <a:r>
              <a:rPr lang="ru-RU" sz="1700" b="1" dirty="0">
                <a:ea typeface="+mn-lt"/>
                <a:cs typeface="+mn-lt"/>
              </a:rPr>
              <a:t>Жалобы на изменения графика движения автобусов</a:t>
            </a:r>
            <a:r>
              <a:rPr lang="ru-RU" sz="1700" dirty="0">
                <a:ea typeface="+mn-lt"/>
                <a:cs typeface="+mn-lt"/>
              </a:rPr>
              <a:t>  </a:t>
            </a:r>
            <a:endParaRPr lang="ru-RU" dirty="0">
              <a:ea typeface="+mn-lt"/>
              <a:cs typeface="+mn-lt"/>
            </a:endParaRPr>
          </a:p>
          <a:p>
            <a:pPr algn="just"/>
            <a:r>
              <a:rPr lang="ru-RU" sz="1700" dirty="0">
                <a:ea typeface="+mn-lt"/>
                <a:cs typeface="+mn-lt"/>
              </a:rPr>
              <a:t>Жители Кимр и Кимрского района жалуются на изменения графика движения общественного транспорта. Проблема обусловлена введением второго этапа новой модели пассажирских перевозок.  </a:t>
            </a:r>
            <a:endParaRPr lang="ru-RU"/>
          </a:p>
          <a:p>
            <a:pPr marL="285750" indent="-285750" algn="just">
              <a:buFont typeface="Arial"/>
              <a:buChar char="•"/>
            </a:pPr>
            <a:r>
              <a:rPr lang="ru-RU" sz="1700" b="1" dirty="0">
                <a:ea typeface="+mn-lt"/>
                <a:cs typeface="+mn-lt"/>
              </a:rPr>
              <a:t>Проблемы с отключениями холодного водоснабжения</a:t>
            </a:r>
            <a:r>
              <a:rPr lang="ru-RU" sz="1700" dirty="0">
                <a:ea typeface="+mn-lt"/>
                <a:cs typeface="+mn-lt"/>
              </a:rPr>
              <a:t> </a:t>
            </a:r>
            <a:endParaRPr lang="ru-RU" dirty="0"/>
          </a:p>
          <a:p>
            <a:pPr algn="just"/>
            <a:r>
              <a:rPr lang="ru-RU" sz="1700" dirty="0">
                <a:ea typeface="+mn-lt"/>
                <a:cs typeface="+mn-lt"/>
              </a:rPr>
              <a:t>Жители Кимр и Ржева жалуются на проблемы с отключениями холодной воды в многоквартирных домах. Перебои обусловлены проведением ремонтных работ на водопроводных сетях.  </a:t>
            </a:r>
            <a:endParaRPr lang="ru-RU"/>
          </a:p>
          <a:p>
            <a:pPr marL="285750" indent="-285750" algn="just">
              <a:buFont typeface="Arial"/>
              <a:buChar char="•"/>
            </a:pPr>
            <a:r>
              <a:rPr lang="ru-RU" sz="1700" b="1" dirty="0">
                <a:ea typeface="+mn-lt"/>
                <a:cs typeface="+mn-lt"/>
              </a:rPr>
              <a:t>Жалобы на отключения горячей воды</a:t>
            </a:r>
            <a:r>
              <a:rPr lang="ru-RU" sz="1700" dirty="0">
                <a:ea typeface="+mn-lt"/>
                <a:cs typeface="+mn-lt"/>
              </a:rPr>
              <a:t> </a:t>
            </a:r>
            <a:endParaRPr lang="ru-RU" dirty="0"/>
          </a:p>
          <a:p>
            <a:pPr algn="just"/>
            <a:r>
              <a:rPr lang="ru-RU" sz="1700" dirty="0">
                <a:ea typeface="+mn-lt"/>
                <a:cs typeface="+mn-lt"/>
              </a:rPr>
              <a:t>Жители области жалуются на отключение горячего водоснабжения в домах. В частности, специалистами ЦУР отмечены жалобы, поступившие по городам Ржев, Кимры и Тверь. </a:t>
            </a:r>
            <a:endParaRPr lang="ru-RU" dirty="0"/>
          </a:p>
        </p:txBody>
      </p:sp>
      <p:sp>
        <p:nvSpPr>
          <p:cNvPr id="212" name="CustomShape 2"/>
          <p:cNvSpPr/>
          <p:nvPr/>
        </p:nvSpPr>
        <p:spPr>
          <a:xfrm>
            <a:off x="268920" y="2766240"/>
            <a:ext cx="397152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400" b="0" strike="noStrike" spc="-1">
                <a:solidFill>
                  <a:srgbClr val="FFFFFF"/>
                </a:solidFill>
                <a:latin typeface="PT Sans BOLD"/>
                <a:ea typeface="DejaVu Sans"/>
              </a:rPr>
              <a:t>ПОТЕНЦИАЛЬНО РЕШАЕМЫЕ ПРОБЛЕМНЫЕ ТЕМЫ</a:t>
            </a:r>
            <a:endParaRPr lang="ru-RU" sz="2400" b="0" strike="noStrike" spc="-1">
              <a:latin typeface="XO Oriel"/>
            </a:endParaRPr>
          </a:p>
        </p:txBody>
      </p:sp>
      <p:pic>
        <p:nvPicPr>
          <p:cNvPr id="213" name="Рисунок 7"/>
          <p:cNvPicPr/>
          <p:nvPr/>
        </p:nvPicPr>
        <p:blipFill>
          <a:blip r:embed="rId2"/>
          <a:stretch/>
        </p:blipFill>
        <p:spPr>
          <a:xfrm rot="18900000">
            <a:off x="556200" y="1809720"/>
            <a:ext cx="468720" cy="48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225195" y="1209062"/>
            <a:ext cx="6170279" cy="50614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 algn="just" fontAlgn="base">
              <a:buFont typeface="Arial"/>
              <a:buChar char="•"/>
            </a:pPr>
            <a:r>
              <a:rPr lang="ru-RU" sz="1700" b="1" dirty="0">
                <a:ea typeface="+mn-lt"/>
                <a:cs typeface="+mn-lt"/>
              </a:rPr>
              <a:t>Жалобы на несвоевременный график вывоза мусора</a:t>
            </a:r>
            <a:r>
              <a:rPr lang="ru-RU" sz="1700" dirty="0">
                <a:ea typeface="+mn-lt"/>
                <a:cs typeface="+mn-lt"/>
              </a:rPr>
              <a:t> </a:t>
            </a:r>
            <a:endParaRPr lang="ru-RU"/>
          </a:p>
          <a:p>
            <a:pPr algn="just"/>
            <a:r>
              <a:rPr lang="ru-RU" sz="1700" dirty="0">
                <a:ea typeface="+mn-lt"/>
                <a:cs typeface="+mn-lt"/>
              </a:rPr>
              <a:t>Жители региона жалуются на нарушение графика вывоза мусора. Сотрудниками ЦУР выявлены жалобы пользователей из городов Тверь и Торжок.  </a:t>
            </a:r>
            <a:endParaRPr lang="ru-RU"/>
          </a:p>
          <a:p>
            <a:pPr marL="285750" indent="-285750" algn="just">
              <a:buFont typeface="Arial"/>
              <a:buChar char="•"/>
            </a:pPr>
            <a:r>
              <a:rPr lang="ru-RU" sz="1700" b="1" dirty="0">
                <a:ea typeface="+mn-lt"/>
                <a:cs typeface="+mn-lt"/>
              </a:rPr>
              <a:t>Проблема кадрового дефицита медицинского персонала</a:t>
            </a:r>
            <a:r>
              <a:rPr lang="ru-RU" sz="1700" dirty="0">
                <a:ea typeface="+mn-lt"/>
                <a:cs typeface="+mn-lt"/>
              </a:rPr>
              <a:t> </a:t>
            </a:r>
            <a:endParaRPr lang="ru-RU">
              <a:ea typeface="+mn-lt"/>
              <a:cs typeface="+mn-lt"/>
            </a:endParaRPr>
          </a:p>
          <a:p>
            <a:pPr algn="just"/>
            <a:r>
              <a:rPr lang="ru-RU" sz="1700" dirty="0">
                <a:ea typeface="+mn-lt"/>
                <a:cs typeface="+mn-lt"/>
              </a:rPr>
              <a:t>От жителей ряда муниципалитетов области поступают жалобы на отсутствие врачей в местных медицинских учреждениях. В частности, проблемы зафиксированы по Кувшиновскому району, Нелидовскому и Вышневолоцкому городским округам.  </a:t>
            </a:r>
            <a:endParaRPr lang="ru-RU"/>
          </a:p>
          <a:p>
            <a:pPr marL="285750" indent="-285750" algn="just">
              <a:buFont typeface="Arial"/>
              <a:buChar char="•"/>
            </a:pPr>
            <a:r>
              <a:rPr lang="ru-RU" sz="1700" b="1" dirty="0">
                <a:ea typeface="+mn-lt"/>
                <a:cs typeface="+mn-lt"/>
              </a:rPr>
              <a:t>Необходимость проведения ремонтных работ в образовательных учреждениях</a:t>
            </a:r>
            <a:r>
              <a:rPr lang="ru-RU" sz="1700" dirty="0">
                <a:ea typeface="+mn-lt"/>
                <a:cs typeface="+mn-lt"/>
              </a:rPr>
              <a:t> </a:t>
            </a:r>
            <a:endParaRPr lang="ru-RU"/>
          </a:p>
          <a:p>
            <a:pPr algn="just"/>
            <a:r>
              <a:rPr lang="ru-RU" sz="1700" dirty="0">
                <a:ea typeface="+mn-lt"/>
                <a:cs typeface="+mn-lt"/>
              </a:rPr>
              <a:t>Жители региона сообщают о необходимости проведения ремонтных работ в образовательных учреждениях в районах. </a:t>
            </a:r>
            <a:r>
              <a:rPr lang="ru-RU" sz="1700" dirty="0" err="1">
                <a:ea typeface="+mn-lt"/>
                <a:cs typeface="+mn-lt"/>
              </a:rPr>
              <a:t>ЦУРом</a:t>
            </a:r>
            <a:r>
              <a:rPr lang="ru-RU" sz="1700" dirty="0">
                <a:ea typeface="+mn-lt"/>
                <a:cs typeface="+mn-lt"/>
              </a:rPr>
              <a:t> особо отмечены жалобы пользователей из Вышневолоцкого городского округа, Бежецкого и Ржевского районов. </a:t>
            </a:r>
            <a:endParaRPr lang="ru-RU"/>
          </a:p>
        </p:txBody>
      </p:sp>
      <p:sp>
        <p:nvSpPr>
          <p:cNvPr id="212" name="CustomShape 2"/>
          <p:cNvSpPr/>
          <p:nvPr/>
        </p:nvSpPr>
        <p:spPr>
          <a:xfrm>
            <a:off x="268920" y="2766240"/>
            <a:ext cx="397152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400" b="0" strike="noStrike" spc="-1">
                <a:solidFill>
                  <a:srgbClr val="FFFFFF"/>
                </a:solidFill>
                <a:latin typeface="PT Sans BOLD"/>
                <a:ea typeface="DejaVu Sans"/>
              </a:rPr>
              <a:t>ПОТЕНЦИАЛЬНО РЕШАЕМЫЕ ПРОБЛЕМНЫЕ ТЕМЫ</a:t>
            </a:r>
            <a:endParaRPr lang="ru-RU" sz="2400" b="0" strike="noStrike" spc="-1">
              <a:latin typeface="XO Oriel"/>
            </a:endParaRPr>
          </a:p>
        </p:txBody>
      </p:sp>
      <p:pic>
        <p:nvPicPr>
          <p:cNvPr id="213" name="Рисунок 7"/>
          <p:cNvPicPr/>
          <p:nvPr/>
        </p:nvPicPr>
        <p:blipFill>
          <a:blip r:embed="rId2"/>
          <a:stretch/>
        </p:blipFill>
        <p:spPr>
          <a:xfrm rot="18900000">
            <a:off x="556200" y="1809720"/>
            <a:ext cx="468720" cy="481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2874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-28292" y="4563282"/>
            <a:ext cx="6669533" cy="22914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just"/>
            <a:r>
              <a:rPr lang="ru-RU" sz="1100" spc="-1" dirty="0">
                <a:ea typeface="+mn-lt"/>
                <a:cs typeface="+mn-lt"/>
              </a:rPr>
              <a:t>На отчетной неделе зафиксировано превышение негативной тональности информационного поля над позитивной в 1,1 раза (отмечены </a:t>
            </a:r>
            <a:r>
              <a:rPr lang="ru-RU" sz="1100" spc="-1" dirty="0">
                <a:solidFill>
                  <a:srgbClr val="00B050"/>
                </a:solidFill>
                <a:ea typeface="+mn-lt"/>
                <a:cs typeface="+mn-lt"/>
              </a:rPr>
              <a:t>зеленым </a:t>
            </a:r>
            <a:r>
              <a:rPr lang="ru-RU" sz="1100" spc="-1" dirty="0">
                <a:ea typeface="+mn-lt"/>
                <a:cs typeface="+mn-lt"/>
              </a:rPr>
              <a:t>и </a:t>
            </a:r>
            <a:r>
              <a:rPr lang="ru-RU" sz="1100" spc="-1" dirty="0">
                <a:solidFill>
                  <a:srgbClr val="FF0000"/>
                </a:solidFill>
                <a:ea typeface="+mn-lt"/>
                <a:cs typeface="+mn-lt"/>
              </a:rPr>
              <a:t>красным</a:t>
            </a:r>
            <a:r>
              <a:rPr lang="ru-RU" sz="1100" spc="-1" dirty="0">
                <a:ea typeface="+mn-lt"/>
                <a:cs typeface="+mn-lt"/>
              </a:rPr>
              <a:t>). Основные позитивные инфоповоды: </a:t>
            </a:r>
            <a:r>
              <a:rPr lang="fr" sz="1100" spc="-1" dirty="0">
                <a:ea typeface="+mn-lt"/>
                <a:cs typeface="+mn-lt"/>
              </a:rPr>
              <a:t>«</a:t>
            </a:r>
            <a:r>
              <a:rPr lang="ru-RU" sz="1100" spc="-1" dirty="0">
                <a:ea typeface="+mn-lt"/>
                <a:cs typeface="+mn-lt"/>
              </a:rPr>
              <a:t>До конца года в Тверской области появятся 4 приюта для безнадзорных животных», </a:t>
            </a:r>
            <a:r>
              <a:rPr lang="fr" sz="1100" spc="-1" dirty="0">
                <a:ea typeface="+mn-lt"/>
                <a:cs typeface="+mn-lt"/>
              </a:rPr>
              <a:t>«</a:t>
            </a:r>
            <a:r>
              <a:rPr lang="ru-RU" sz="1100" spc="-1" dirty="0">
                <a:ea typeface="+mn-lt"/>
                <a:cs typeface="+mn-lt"/>
              </a:rPr>
              <a:t>Лидер тверских волонтеров </a:t>
            </a:r>
            <a:r>
              <a:rPr lang="ru-RU" sz="1100" spc="-1" dirty="0" err="1">
                <a:ea typeface="+mn-lt"/>
                <a:cs typeface="+mn-lt"/>
              </a:rPr>
              <a:t>Ю.Саранова</a:t>
            </a:r>
            <a:r>
              <a:rPr lang="ru-RU" sz="1100" spc="-1" dirty="0">
                <a:ea typeface="+mn-lt"/>
                <a:cs typeface="+mn-lt"/>
              </a:rPr>
              <a:t> рассказала на крутой федеральной площадке создательнице «Сириуса» </a:t>
            </a:r>
            <a:r>
              <a:rPr lang="ru-RU" sz="1100" spc="-1" dirty="0" err="1">
                <a:ea typeface="+mn-lt"/>
                <a:cs typeface="+mn-lt"/>
              </a:rPr>
              <a:t>Е.Шмелевой</a:t>
            </a:r>
            <a:r>
              <a:rPr lang="ru-RU" sz="1100" spc="-1" dirty="0">
                <a:ea typeface="+mn-lt"/>
                <a:cs typeface="+mn-lt"/>
              </a:rPr>
              <a:t> о проекте реновации детских лагерей</a:t>
            </a:r>
            <a:r>
              <a:rPr lang="it" sz="1100" spc="-1" dirty="0">
                <a:ea typeface="+mn-lt"/>
                <a:cs typeface="+mn-lt"/>
              </a:rPr>
              <a:t>»</a:t>
            </a:r>
            <a:r>
              <a:rPr lang="ru-RU" sz="1100" spc="-1" dirty="0">
                <a:ea typeface="+mn-lt"/>
                <a:cs typeface="+mn-lt"/>
              </a:rPr>
              <a:t>, </a:t>
            </a:r>
            <a:r>
              <a:rPr lang="fr" sz="1100" spc="-1" dirty="0">
                <a:ea typeface="+mn-lt"/>
                <a:cs typeface="+mn-lt"/>
              </a:rPr>
              <a:t>«</a:t>
            </a:r>
            <a:r>
              <a:rPr lang="fr" sz="1100" spc="-1" dirty="0" err="1">
                <a:ea typeface="+mn-lt"/>
                <a:cs typeface="+mn-lt"/>
              </a:rPr>
              <a:t>В.Путин</a:t>
            </a:r>
            <a:r>
              <a:rPr lang="fr" sz="1100" spc="-1" dirty="0">
                <a:ea typeface="+mn-lt"/>
                <a:cs typeface="+mn-lt"/>
              </a:rPr>
              <a:t> </a:t>
            </a:r>
            <a:r>
              <a:rPr lang="fr" sz="1100" spc="-1" dirty="0" err="1">
                <a:ea typeface="+mn-lt"/>
                <a:cs typeface="+mn-lt"/>
              </a:rPr>
              <a:t>наградил</a:t>
            </a:r>
            <a:r>
              <a:rPr lang="fr" sz="1100" spc="-1" dirty="0">
                <a:ea typeface="+mn-lt"/>
                <a:cs typeface="+mn-lt"/>
              </a:rPr>
              <a:t> </a:t>
            </a:r>
            <a:r>
              <a:rPr lang="fr" sz="1100" spc="-1" dirty="0" err="1">
                <a:ea typeface="+mn-lt"/>
                <a:cs typeface="+mn-lt"/>
              </a:rPr>
              <a:t>орденом</a:t>
            </a:r>
            <a:r>
              <a:rPr lang="fr" sz="1100" spc="-1" dirty="0">
                <a:ea typeface="+mn-lt"/>
                <a:cs typeface="+mn-lt"/>
              </a:rPr>
              <a:t> «</a:t>
            </a:r>
            <a:r>
              <a:rPr lang="fr" sz="1100" spc="-1" dirty="0" err="1">
                <a:ea typeface="+mn-lt"/>
                <a:cs typeface="+mn-lt"/>
              </a:rPr>
              <a:t>Родительская</a:t>
            </a:r>
            <a:r>
              <a:rPr lang="fr" sz="1100" spc="-1" dirty="0">
                <a:ea typeface="+mn-lt"/>
                <a:cs typeface="+mn-lt"/>
              </a:rPr>
              <a:t> </a:t>
            </a:r>
            <a:r>
              <a:rPr lang="fr" sz="1100" spc="-1" dirty="0" err="1">
                <a:ea typeface="+mn-lt"/>
                <a:cs typeface="+mn-lt"/>
              </a:rPr>
              <a:t>слава</a:t>
            </a:r>
            <a:r>
              <a:rPr lang="fr" sz="1100" spc="-1" dirty="0">
                <a:ea typeface="+mn-lt"/>
                <a:cs typeface="+mn-lt"/>
              </a:rPr>
              <a:t>» </a:t>
            </a:r>
            <a:r>
              <a:rPr lang="fr" sz="1100" spc="-1" dirty="0" err="1">
                <a:ea typeface="+mn-lt"/>
                <a:cs typeface="+mn-lt"/>
              </a:rPr>
              <a:t>жительницу</a:t>
            </a:r>
            <a:r>
              <a:rPr lang="fr" sz="1100" spc="-1" dirty="0">
                <a:ea typeface="+mn-lt"/>
                <a:cs typeface="+mn-lt"/>
              </a:rPr>
              <a:t> </a:t>
            </a:r>
            <a:r>
              <a:rPr lang="fr" sz="1100" spc="-1" dirty="0" err="1">
                <a:ea typeface="+mn-lt"/>
                <a:cs typeface="+mn-lt"/>
              </a:rPr>
              <a:t>Твери</a:t>
            </a:r>
            <a:r>
              <a:rPr lang="it" sz="1100" spc="-1" dirty="0">
                <a:ea typeface="+mn-lt"/>
                <a:cs typeface="+mn-lt"/>
              </a:rPr>
              <a:t>»</a:t>
            </a:r>
            <a:r>
              <a:rPr lang="ru-RU" sz="1100" spc="-1" dirty="0">
                <a:ea typeface="+mn-lt"/>
                <a:cs typeface="+mn-lt"/>
              </a:rPr>
              <a:t>. </a:t>
            </a:r>
            <a:r>
              <a:rPr lang="en-US" sz="1100" spc="-1" dirty="0">
                <a:ea typeface="+mn-lt"/>
                <a:cs typeface="+mn-lt"/>
              </a:rPr>
              <a:t>SI </a:t>
            </a:r>
            <a:r>
              <a:rPr lang="ru-RU" sz="1100" spc="-1" dirty="0">
                <a:ea typeface="+mn-lt"/>
                <a:cs typeface="+mn-lt"/>
              </a:rPr>
              <a:t>индекс отрицательной тональности находится в нестандартных (9,7k) для региона рамках, которые можно определить как 15k (нижний порог) и 25k (верхний порог). За отчетный период зафиксировано относительное равенство положительного и негативного контента. Следует отметить, что за отчетный период зафиксировано снижение медиаактивности региональных СМИ и </a:t>
            </a:r>
            <a:r>
              <a:rPr lang="ru-RU" sz="1100" spc="-1" dirty="0" err="1">
                <a:ea typeface="+mn-lt"/>
                <a:cs typeface="+mn-lt"/>
              </a:rPr>
              <a:t>пабликов</a:t>
            </a:r>
            <a:r>
              <a:rPr lang="ru-RU" sz="1100" spc="-1" dirty="0">
                <a:ea typeface="+mn-lt"/>
                <a:cs typeface="+mn-lt"/>
              </a:rPr>
              <a:t> в социальных сетях. Также можно отметить, что на прошедшей неделе не были зафиксированы инфоповоды, которые получили развитие и набрали высокие медийные показатели.</a:t>
            </a:r>
            <a:endParaRPr lang="ru-RU" sz="1100"/>
          </a:p>
          <a:p>
            <a:pPr algn="just"/>
            <a:r>
              <a:rPr lang="ru-RU" sz="1100" spc="-1" dirty="0">
                <a:ea typeface="+mn-lt"/>
                <a:cs typeface="+mn-lt"/>
              </a:rPr>
              <a:t>Показатель уровня активности в соцсетях и СМИ (отмечено </a:t>
            </a:r>
            <a:r>
              <a:rPr lang="ru-RU" sz="1100" spc="-1" dirty="0">
                <a:solidFill>
                  <a:srgbClr val="0070C0"/>
                </a:solidFill>
                <a:ea typeface="+mn-lt"/>
                <a:cs typeface="+mn-lt"/>
              </a:rPr>
              <a:t>синим</a:t>
            </a:r>
            <a:r>
              <a:rPr lang="ru-RU" sz="1100" spc="-1" dirty="0">
                <a:ea typeface="+mn-lt"/>
                <a:cs typeface="+mn-lt"/>
              </a:rPr>
              <a:t>) стандартный для региона.</a:t>
            </a:r>
            <a:endParaRPr lang="ru-RU" sz="1100" dirty="0"/>
          </a:p>
        </p:txBody>
      </p:sp>
      <p:sp>
        <p:nvSpPr>
          <p:cNvPr id="215" name="CustomShape 2"/>
          <p:cNvSpPr/>
          <p:nvPr/>
        </p:nvSpPr>
        <p:spPr>
          <a:xfrm>
            <a:off x="7705440" y="4847040"/>
            <a:ext cx="3643878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PT Sans"/>
                <a:ea typeface="DejaVu Sans"/>
              </a:rPr>
              <a:t>Статистика отчетного периода </a:t>
            </a:r>
            <a:r>
              <a:rPr lang="ru-RU" sz="1200" spc="-1" dirty="0">
                <a:solidFill>
                  <a:srgbClr val="000000"/>
                </a:solidFill>
                <a:latin typeface="PT Sans"/>
                <a:ea typeface="DejaVu Sans"/>
              </a:rPr>
              <a:t>(10.08</a:t>
            </a:r>
            <a:r>
              <a:rPr lang="ru-RU" sz="1200" b="0" strike="noStrike" spc="-1" dirty="0">
                <a:solidFill>
                  <a:srgbClr val="000000"/>
                </a:solidFill>
                <a:latin typeface="PT Sans"/>
                <a:ea typeface="DejaVu Sans"/>
              </a:rPr>
              <a:t> – </a:t>
            </a:r>
            <a:r>
              <a:rPr lang="ru-RU" sz="1200" spc="-1" dirty="0">
                <a:solidFill>
                  <a:srgbClr val="000000"/>
                </a:solidFill>
                <a:latin typeface="PT Sans"/>
                <a:ea typeface="DejaVu Sans"/>
              </a:rPr>
              <a:t>16.08</a:t>
            </a:r>
            <a:r>
              <a:rPr lang="ru-RU" sz="1200" b="0" strike="noStrike" spc="-1" dirty="0">
                <a:solidFill>
                  <a:srgbClr val="000000"/>
                </a:solidFill>
                <a:latin typeface="PT Sans"/>
                <a:ea typeface="DejaVu Sans"/>
              </a:rPr>
              <a:t>)</a:t>
            </a:r>
            <a:endParaRPr lang="ru-RU" sz="1200" b="0" strike="noStrike" spc="-1" dirty="0">
              <a:latin typeface="XO Orie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317880" y="4102200"/>
            <a:ext cx="2538720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PT Sans"/>
                <a:ea typeface="DejaVu Sans"/>
              </a:rPr>
              <a:t>Статистика прошлого периода </a:t>
            </a:r>
            <a:r>
              <a:rPr lang="ru-RU" sz="1200" spc="-1" dirty="0">
                <a:solidFill>
                  <a:srgbClr val="000000"/>
                </a:solidFill>
                <a:latin typeface="PT Sans"/>
                <a:ea typeface="DejaVu Sans"/>
              </a:rPr>
              <a:t>(27.07</a:t>
            </a:r>
            <a:r>
              <a:rPr lang="ru-RU" sz="1200" b="0" strike="noStrike" spc="-1" dirty="0">
                <a:solidFill>
                  <a:srgbClr val="000000"/>
                </a:solidFill>
                <a:latin typeface="PT Sans"/>
                <a:ea typeface="DejaVu Sans"/>
              </a:rPr>
              <a:t> – </a:t>
            </a:r>
            <a:r>
              <a:rPr lang="ru-RU" sz="1200" spc="-1" dirty="0">
                <a:solidFill>
                  <a:srgbClr val="000000"/>
                </a:solidFill>
                <a:latin typeface="PT Sans"/>
                <a:ea typeface="DejaVu Sans"/>
              </a:rPr>
              <a:t>02.08</a:t>
            </a:r>
            <a:r>
              <a:rPr lang="ru-RU" sz="1200" b="0" strike="noStrike" spc="-1" dirty="0">
                <a:solidFill>
                  <a:srgbClr val="000000"/>
                </a:solidFill>
                <a:latin typeface="PT Sans"/>
                <a:ea typeface="DejaVu Sans"/>
              </a:rPr>
              <a:t>)</a:t>
            </a:r>
            <a:endParaRPr lang="ru-RU" sz="1200" b="0" strike="noStrike" spc="-1" dirty="0">
              <a:latin typeface="XO Oriel"/>
            </a:endParaRPr>
          </a:p>
        </p:txBody>
      </p:sp>
      <p:sp>
        <p:nvSpPr>
          <p:cNvPr id="217" name="Line 4"/>
          <p:cNvSpPr/>
          <p:nvPr/>
        </p:nvSpPr>
        <p:spPr>
          <a:xfrm>
            <a:off x="738288" y="4565833"/>
            <a:ext cx="3357720" cy="1800"/>
          </a:xfrm>
          <a:prstGeom prst="line">
            <a:avLst/>
          </a:prstGeom>
          <a:ln>
            <a:solidFill>
              <a:srgbClr val="14A1D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5"/>
          <p:cNvSpPr/>
          <p:nvPr/>
        </p:nvSpPr>
        <p:spPr>
          <a:xfrm>
            <a:off x="2872800" y="382680"/>
            <a:ext cx="5816520" cy="33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8000" lnSpcReduction="10000"/>
          </a:bodyPr>
          <a:lstStyle/>
          <a:p>
            <a:pPr algn="ctr">
              <a:lnSpc>
                <a:spcPct val="90000"/>
              </a:lnSpc>
            </a:pPr>
            <a:r>
              <a:rPr lang="ru-RU" sz="2000" b="0" strike="noStrike" spc="-1">
                <a:solidFill>
                  <a:srgbClr val="0F4881"/>
                </a:solidFill>
                <a:latin typeface="PT Sans BOLD"/>
                <a:ea typeface="DejaVu Sans"/>
              </a:rPr>
              <a:t>ОБЩАЯ ХАРАКТЕРИСТИКА ИНФОПОЛЯ</a:t>
            </a:r>
            <a:endParaRPr lang="ru-RU" sz="2000" b="0" strike="noStrike" spc="-1">
              <a:latin typeface="XO Oriel"/>
            </a:endParaRPr>
          </a:p>
        </p:txBody>
      </p:sp>
      <p:sp>
        <p:nvSpPr>
          <p:cNvPr id="219" name="Line 6"/>
          <p:cNvSpPr/>
          <p:nvPr/>
        </p:nvSpPr>
        <p:spPr>
          <a:xfrm>
            <a:off x="6638323" y="1222271"/>
            <a:ext cx="0" cy="5294880"/>
          </a:xfrm>
          <a:prstGeom prst="line">
            <a:avLst/>
          </a:prstGeom>
          <a:ln w="12600">
            <a:solidFill>
              <a:schemeClr val="tx2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Рисунок 15"/>
          <p:cNvPicPr/>
          <p:nvPr/>
        </p:nvPicPr>
        <p:blipFill>
          <a:blip r:embed="rId2"/>
          <a:stretch/>
        </p:blipFill>
        <p:spPr>
          <a:xfrm>
            <a:off x="105480" y="4147560"/>
            <a:ext cx="169920" cy="328680"/>
          </a:xfrm>
          <a:prstGeom prst="rect">
            <a:avLst/>
          </a:prstGeom>
          <a:ln>
            <a:noFill/>
          </a:ln>
        </p:spPr>
      </p:pic>
      <p:pic>
        <p:nvPicPr>
          <p:cNvPr id="221" name="Рисунок 16"/>
          <p:cNvPicPr/>
          <p:nvPr/>
        </p:nvPicPr>
        <p:blipFill>
          <a:blip r:embed="rId2"/>
          <a:stretch/>
        </p:blipFill>
        <p:spPr>
          <a:xfrm>
            <a:off x="7302600" y="4811400"/>
            <a:ext cx="169920" cy="328680"/>
          </a:xfrm>
          <a:prstGeom prst="rect">
            <a:avLst/>
          </a:prstGeom>
          <a:ln>
            <a:noFill/>
          </a:ln>
        </p:spPr>
      </p:pic>
      <p:sp>
        <p:nvSpPr>
          <p:cNvPr id="224" name="CustomShape 7"/>
          <p:cNvSpPr/>
          <p:nvPr/>
        </p:nvSpPr>
        <p:spPr>
          <a:xfrm>
            <a:off x="3757257" y="4080960"/>
            <a:ext cx="2374920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PT Sans"/>
                <a:ea typeface="DejaVu Sans"/>
              </a:rPr>
              <a:t>Статистика прошлого периода </a:t>
            </a:r>
            <a:r>
              <a:rPr lang="ru-RU" sz="1200" spc="-1" dirty="0">
                <a:solidFill>
                  <a:srgbClr val="000000"/>
                </a:solidFill>
                <a:latin typeface="PT Sans"/>
                <a:ea typeface="DejaVu Sans"/>
              </a:rPr>
              <a:t>(03.08</a:t>
            </a:r>
            <a:r>
              <a:rPr lang="ru-RU" sz="1200" b="0" strike="noStrike" spc="-1" dirty="0">
                <a:solidFill>
                  <a:srgbClr val="000000"/>
                </a:solidFill>
                <a:latin typeface="PT Sans"/>
                <a:ea typeface="DejaVu Sans"/>
              </a:rPr>
              <a:t> – </a:t>
            </a:r>
            <a:r>
              <a:rPr lang="ru-RU" sz="1200" spc="-1" dirty="0">
                <a:solidFill>
                  <a:srgbClr val="000000"/>
                </a:solidFill>
                <a:latin typeface="PT Sans"/>
                <a:ea typeface="DejaVu Sans"/>
              </a:rPr>
              <a:t>09.08</a:t>
            </a:r>
            <a:r>
              <a:rPr lang="ru-RU" sz="1200" b="0" strike="noStrike" spc="-1" dirty="0">
                <a:solidFill>
                  <a:srgbClr val="000000"/>
                </a:solidFill>
                <a:latin typeface="PT Sans"/>
                <a:ea typeface="DejaVu Sans"/>
              </a:rPr>
              <a:t>)</a:t>
            </a:r>
            <a:endParaRPr lang="ru-RU" sz="1200" b="0" strike="noStrike" spc="-1" dirty="0">
              <a:latin typeface="XO Oriel"/>
            </a:endParaRPr>
          </a:p>
        </p:txBody>
      </p:sp>
      <p:pic>
        <p:nvPicPr>
          <p:cNvPr id="225" name="Рисунок 18"/>
          <p:cNvPicPr/>
          <p:nvPr/>
        </p:nvPicPr>
        <p:blipFill>
          <a:blip r:embed="rId2"/>
          <a:stretch/>
        </p:blipFill>
        <p:spPr>
          <a:xfrm>
            <a:off x="3468774" y="4152694"/>
            <a:ext cx="169920" cy="328680"/>
          </a:xfrm>
          <a:prstGeom prst="rect">
            <a:avLst/>
          </a:prstGeom>
          <a:ln>
            <a:noFill/>
          </a:ln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5E399C21-6CB8-4867-A20D-BE89F6F74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3" y="720642"/>
            <a:ext cx="3227012" cy="2358231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E30701CC-9D6B-4AFC-8FE3-0E9920CEE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13" y="3083733"/>
            <a:ext cx="2991021" cy="1018359"/>
          </a:xfrm>
          <a:prstGeom prst="rect">
            <a:avLst/>
          </a:prstGeom>
        </p:spPr>
      </p:pic>
      <p:pic>
        <p:nvPicPr>
          <p:cNvPr id="7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6524F00A-0968-48BA-87BA-BB2DC4454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900" y="722999"/>
            <a:ext cx="3158837" cy="2355338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E1FB9FC2-286E-4B09-B935-52F3E203B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9445" y="3087566"/>
            <a:ext cx="2873085" cy="925321"/>
          </a:xfrm>
          <a:prstGeom prst="rect">
            <a:avLst/>
          </a:prstGeom>
        </p:spPr>
      </p:pic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837A57B1-14E7-4CDC-B535-2AACB9986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650" y="5197417"/>
            <a:ext cx="4529586" cy="1457825"/>
          </a:xfrm>
          <a:prstGeom prst="rect">
            <a:avLst/>
          </a:prstGeom>
        </p:spPr>
      </p:pic>
      <p:pic>
        <p:nvPicPr>
          <p:cNvPr id="3" name="Рисунок 8">
            <a:extLst>
              <a:ext uri="{FF2B5EF4-FFF2-40B4-BE49-F238E27FC236}">
                <a16:creationId xmlns:a16="http://schemas.microsoft.com/office/drawing/2014/main" id="{62753EEA-A47C-459D-8A63-68978DB7E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1004" y="947685"/>
            <a:ext cx="4971690" cy="37836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3"/>
          <p:cNvSpPr/>
          <p:nvPr/>
        </p:nvSpPr>
        <p:spPr>
          <a:xfrm flipH="1">
            <a:off x="8620662" y="5141439"/>
            <a:ext cx="3258665" cy="744751"/>
          </a:xfrm>
          <a:prstGeom prst="bentConnector3">
            <a:avLst>
              <a:gd name="adj1" fmla="val 45899"/>
            </a:avLst>
          </a:prstGeom>
          <a:noFill/>
          <a:ln>
            <a:solidFill>
              <a:schemeClr val="accent2">
                <a:lumMod val="75000"/>
              </a:schemeClr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258" name="CustomShape 19"/>
          <p:cNvSpPr/>
          <p:nvPr/>
        </p:nvSpPr>
        <p:spPr>
          <a:xfrm flipH="1">
            <a:off x="8638442" y="3544176"/>
            <a:ext cx="2965836" cy="1138485"/>
          </a:xfrm>
          <a:prstGeom prst="bentConnector3">
            <a:avLst>
              <a:gd name="adj1" fmla="val 45899"/>
            </a:avLst>
          </a:prstGeom>
          <a:noFill/>
          <a:ln>
            <a:solidFill>
              <a:schemeClr val="accent2">
                <a:lumMod val="75000"/>
              </a:schemeClr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259" name="CustomShape 20"/>
          <p:cNvSpPr/>
          <p:nvPr/>
        </p:nvSpPr>
        <p:spPr>
          <a:xfrm flipH="1">
            <a:off x="8616341" y="1709920"/>
            <a:ext cx="2725531" cy="1599895"/>
          </a:xfrm>
          <a:prstGeom prst="bentConnector3">
            <a:avLst>
              <a:gd name="adj1" fmla="val 45899"/>
            </a:avLst>
          </a:prstGeom>
          <a:noFill/>
          <a:ln>
            <a:solidFill>
              <a:schemeClr val="accent2">
                <a:lumMod val="75000"/>
              </a:schemeClr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257" name="CustomShape 18"/>
          <p:cNvSpPr/>
          <p:nvPr/>
        </p:nvSpPr>
        <p:spPr>
          <a:xfrm>
            <a:off x="3860004" y="5135417"/>
            <a:ext cx="3073233" cy="435136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bg1">
                <a:lumMod val="65000"/>
              </a:schemeClr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43" name="CustomShape 5"/>
          <p:cNvSpPr/>
          <p:nvPr/>
        </p:nvSpPr>
        <p:spPr>
          <a:xfrm>
            <a:off x="3808641" y="3547533"/>
            <a:ext cx="3112596" cy="1416346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bg1">
                <a:lumMod val="65000"/>
              </a:schemeClr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56" name="CustomShape 17"/>
          <p:cNvSpPr/>
          <p:nvPr/>
        </p:nvSpPr>
        <p:spPr>
          <a:xfrm>
            <a:off x="3813643" y="1685053"/>
            <a:ext cx="3106185" cy="165854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bg1">
                <a:lumMod val="65000"/>
              </a:schemeClr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pic>
        <p:nvPicPr>
          <p:cNvPr id="233" name="Рисунок 23"/>
          <p:cNvPicPr/>
          <p:nvPr/>
        </p:nvPicPr>
        <p:blipFill>
          <a:blip r:embed="rId2"/>
          <a:stretch/>
        </p:blipFill>
        <p:spPr>
          <a:xfrm>
            <a:off x="7924320" y="2162632"/>
            <a:ext cx="715755" cy="3781254"/>
          </a:xfrm>
          <a:prstGeom prst="rect">
            <a:avLst/>
          </a:prstGeom>
          <a:ln>
            <a:noFill/>
          </a:ln>
        </p:spPr>
      </p:pic>
      <p:pic>
        <p:nvPicPr>
          <p:cNvPr id="234" name="Рисунок 22"/>
          <p:cNvPicPr/>
          <p:nvPr/>
        </p:nvPicPr>
        <p:blipFill>
          <a:blip r:embed="rId3"/>
          <a:stretch/>
        </p:blipFill>
        <p:spPr>
          <a:xfrm>
            <a:off x="8094618" y="4595382"/>
            <a:ext cx="547666" cy="1345935"/>
          </a:xfrm>
          <a:prstGeom prst="rect">
            <a:avLst/>
          </a:prstGeom>
          <a:ln>
            <a:noFill/>
          </a:ln>
        </p:spPr>
      </p:pic>
      <p:pic>
        <p:nvPicPr>
          <p:cNvPr id="235" name="Рисунок 21"/>
          <p:cNvPicPr/>
          <p:nvPr/>
        </p:nvPicPr>
        <p:blipFill>
          <a:blip r:embed="rId4"/>
          <a:stretch/>
        </p:blipFill>
        <p:spPr>
          <a:xfrm>
            <a:off x="8188177" y="5003184"/>
            <a:ext cx="453846" cy="927803"/>
          </a:xfrm>
          <a:prstGeom prst="rect">
            <a:avLst/>
          </a:prstGeom>
          <a:ln>
            <a:noFill/>
          </a:ln>
        </p:spPr>
      </p:pic>
      <p:pic>
        <p:nvPicPr>
          <p:cNvPr id="236" name="Рисунок 9"/>
          <p:cNvPicPr/>
          <p:nvPr/>
        </p:nvPicPr>
        <p:blipFill>
          <a:blip r:embed="rId5"/>
          <a:stretch/>
        </p:blipFill>
        <p:spPr>
          <a:xfrm>
            <a:off x="6932160" y="3161974"/>
            <a:ext cx="730118" cy="2770447"/>
          </a:xfrm>
          <a:prstGeom prst="rect">
            <a:avLst/>
          </a:prstGeom>
          <a:ln>
            <a:noFill/>
          </a:ln>
        </p:spPr>
      </p:pic>
      <p:pic>
        <p:nvPicPr>
          <p:cNvPr id="237" name="Рисунок 6"/>
          <p:cNvPicPr/>
          <p:nvPr/>
        </p:nvPicPr>
        <p:blipFill>
          <a:blip r:embed="rId6"/>
          <a:stretch/>
        </p:blipFill>
        <p:spPr>
          <a:xfrm>
            <a:off x="6936406" y="4246839"/>
            <a:ext cx="570045" cy="1687477"/>
          </a:xfrm>
          <a:prstGeom prst="rect">
            <a:avLst/>
          </a:prstGeom>
          <a:ln>
            <a:noFill/>
          </a:ln>
        </p:spPr>
      </p:pic>
      <p:pic>
        <p:nvPicPr>
          <p:cNvPr id="238" name="Рисунок 5"/>
          <p:cNvPicPr/>
          <p:nvPr/>
        </p:nvPicPr>
        <p:blipFill>
          <a:blip r:embed="rId7"/>
          <a:stretch/>
        </p:blipFill>
        <p:spPr>
          <a:xfrm>
            <a:off x="6931279" y="5254283"/>
            <a:ext cx="443389" cy="686797"/>
          </a:xfrm>
          <a:prstGeom prst="rect">
            <a:avLst/>
          </a:prstGeom>
          <a:ln>
            <a:noFill/>
          </a:ln>
        </p:spPr>
      </p:pic>
      <p:sp>
        <p:nvSpPr>
          <p:cNvPr id="239" name="CustomShape 1"/>
          <p:cNvSpPr/>
          <p:nvPr/>
        </p:nvSpPr>
        <p:spPr>
          <a:xfrm>
            <a:off x="197779" y="1528671"/>
            <a:ext cx="3319675" cy="47075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just"/>
            <a:r>
              <a:rPr lang="ru-RU" sz="1200" spc="-1" dirty="0">
                <a:ea typeface="+mn-lt"/>
                <a:cs typeface="+mn-lt"/>
              </a:rPr>
              <a:t>В ТОП-3 недели вошли позитивный («До конца года в Тверской области появятся 4 приюта для безнадзорных животных»), негативный («В Твери экс-координатору «Открытой России» оставили угрозы на двери квартиры») и нейтральный инфоповоды («В Тверской области экскаваторщик чудом не погиб во время обрушения стены аварийной фабрики»). ТОП-3 негативных инфоповода связаны с известным оппозиционным активистом </a:t>
            </a:r>
            <a:r>
              <a:rPr lang="ru-RU" sz="1200" spc="-1" dirty="0" err="1">
                <a:ea typeface="+mn-lt"/>
                <a:cs typeface="+mn-lt"/>
              </a:rPr>
              <a:t>А.Важенковым</a:t>
            </a:r>
            <a:r>
              <a:rPr lang="ru-RU" sz="1200" spc="-1" dirty="0">
                <a:ea typeface="+mn-lt"/>
                <a:cs typeface="+mn-lt"/>
              </a:rPr>
              <a:t> и затоплением проспекта Победы в Твери после ливня. </a:t>
            </a:r>
            <a:endParaRPr lang="ru-RU" sz="1200"/>
          </a:p>
          <a:p>
            <a:pPr algn="just"/>
            <a:r>
              <a:rPr lang="ru-RU" sz="1200" spc="-1" dirty="0">
                <a:ea typeface="+mn-lt"/>
                <a:cs typeface="+mn-lt"/>
              </a:rPr>
              <a:t>Деятельность Правительства региона не повлияла на формирование негативной повестки.        </a:t>
            </a:r>
            <a:endParaRPr lang="ru-RU" sz="1200"/>
          </a:p>
          <a:p>
            <a:pPr algn="just"/>
            <a:r>
              <a:rPr lang="ru-RU" sz="1200" spc="-1" dirty="0">
                <a:ea typeface="+mn-lt"/>
                <a:cs typeface="+mn-lt"/>
              </a:rPr>
              <a:t>Органы власти не смогли сформировать сильные инфоповоды, которые получили бы достаточный </a:t>
            </a:r>
            <a:r>
              <a:rPr lang="en-US" sz="1200" spc="-1" dirty="0">
                <a:ea typeface="+mn-lt"/>
                <a:cs typeface="+mn-lt"/>
              </a:rPr>
              <a:t>SI </a:t>
            </a:r>
            <a:r>
              <a:rPr lang="ru-RU" sz="1200" spc="-1" dirty="0">
                <a:ea typeface="+mn-lt"/>
                <a:cs typeface="+mn-lt"/>
              </a:rPr>
              <a:t>индекс. Показатели самого популярного позитивного инфоповода являются относительно невысокими (</a:t>
            </a:r>
            <a:r>
              <a:rPr lang="en-US" sz="1200" spc="-1" dirty="0">
                <a:ea typeface="+mn-lt"/>
                <a:cs typeface="+mn-lt"/>
              </a:rPr>
              <a:t>SI </a:t>
            </a:r>
            <a:r>
              <a:rPr lang="ru-RU" sz="1200" spc="-1" dirty="0">
                <a:ea typeface="+mn-lt"/>
                <a:cs typeface="+mn-lt"/>
              </a:rPr>
              <a:t>индекс 2,9 </a:t>
            </a:r>
            <a:r>
              <a:rPr lang="en-US" sz="1200" spc="-1" dirty="0">
                <a:ea typeface="+mn-lt"/>
                <a:cs typeface="+mn-lt"/>
              </a:rPr>
              <a:t>k</a:t>
            </a:r>
            <a:r>
              <a:rPr lang="ru-RU" sz="1200" spc="-1" dirty="0">
                <a:ea typeface="+mn-lt"/>
                <a:cs typeface="+mn-lt"/>
              </a:rPr>
              <a:t>). </a:t>
            </a:r>
            <a:endParaRPr lang="ru-RU" sz="1200" dirty="0">
              <a:ea typeface="+mn-lt"/>
              <a:cs typeface="+mn-lt"/>
            </a:endParaRPr>
          </a:p>
          <a:p>
            <a:pPr algn="just"/>
            <a:r>
              <a:rPr lang="ru-RU" sz="1200" spc="-1" dirty="0">
                <a:ea typeface="+mn-lt"/>
                <a:cs typeface="+mn-lt"/>
              </a:rPr>
              <a:t>Необходимо отметить, что за отчетный период в информационном поле региона не зафиксировано резонансных событий.</a:t>
            </a:r>
            <a:endParaRPr lang="ru-RU" sz="1200" dirty="0"/>
          </a:p>
        </p:txBody>
      </p:sp>
      <p:sp>
        <p:nvSpPr>
          <p:cNvPr id="240" name="CustomShape 2"/>
          <p:cNvSpPr/>
          <p:nvPr/>
        </p:nvSpPr>
        <p:spPr>
          <a:xfrm>
            <a:off x="3838716" y="1784042"/>
            <a:ext cx="1562484" cy="8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en-US" sz="1000" dirty="0">
                <a:ea typeface="+mn-lt"/>
                <a:cs typeface="+mn-lt"/>
              </a:rPr>
              <a:t>В </a:t>
            </a:r>
            <a:r>
              <a:rPr lang="en-US" sz="1000" dirty="0" err="1">
                <a:ea typeface="+mn-lt"/>
                <a:cs typeface="+mn-lt"/>
              </a:rPr>
              <a:t>Твери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экс-координатору</a:t>
            </a:r>
            <a:r>
              <a:rPr lang="en-US" sz="1000" dirty="0">
                <a:ea typeface="+mn-lt"/>
                <a:cs typeface="+mn-lt"/>
              </a:rPr>
              <a:t> «</a:t>
            </a:r>
            <a:r>
              <a:rPr lang="en-US" sz="1000" dirty="0" err="1">
                <a:ea typeface="+mn-lt"/>
                <a:cs typeface="+mn-lt"/>
              </a:rPr>
              <a:t>Открытой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России</a:t>
            </a:r>
            <a:r>
              <a:rPr lang="en-US" sz="1000" dirty="0">
                <a:ea typeface="+mn-lt"/>
                <a:cs typeface="+mn-lt"/>
              </a:rPr>
              <a:t>» </a:t>
            </a:r>
            <a:r>
              <a:rPr lang="en-US" sz="1000" dirty="0" err="1">
                <a:ea typeface="+mn-lt"/>
                <a:cs typeface="+mn-lt"/>
              </a:rPr>
              <a:t>оставили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угрозы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на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двери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квартиры</a:t>
            </a:r>
            <a:endParaRPr lang="ru-RU" dirty="0" err="1"/>
          </a:p>
        </p:txBody>
      </p:sp>
      <p:sp>
        <p:nvSpPr>
          <p:cNvPr id="241" name="CustomShape 3"/>
          <p:cNvSpPr/>
          <p:nvPr/>
        </p:nvSpPr>
        <p:spPr>
          <a:xfrm>
            <a:off x="5347294" y="2977301"/>
            <a:ext cx="2686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ru-RU" sz="1400" b="0" strike="noStrike" spc="-1" dirty="0">
                <a:solidFill>
                  <a:srgbClr val="000000"/>
                </a:solidFill>
                <a:latin typeface="PT Sans"/>
                <a:ea typeface="DejaVu Sans"/>
              </a:rPr>
              <a:t>SI индекс</a:t>
            </a:r>
            <a:r>
              <a:rPr lang="ru-RU" spc="-1">
                <a:solidFill>
                  <a:srgbClr val="000000"/>
                </a:solidFill>
                <a:latin typeface="PT Sans"/>
              </a:rPr>
              <a:t> </a:t>
            </a:r>
            <a:r>
              <a:rPr lang="ru-RU" spc="-1">
                <a:solidFill>
                  <a:srgbClr val="000000"/>
                </a:solidFill>
                <a:ea typeface="+mn-lt"/>
                <a:cs typeface="+mn-lt"/>
              </a:rPr>
              <a:t>2,1 k</a:t>
            </a:r>
          </a:p>
        </p:txBody>
      </p:sp>
      <p:sp>
        <p:nvSpPr>
          <p:cNvPr id="242" name="CustomShape 4"/>
          <p:cNvSpPr/>
          <p:nvPr/>
        </p:nvSpPr>
        <p:spPr>
          <a:xfrm>
            <a:off x="3911915" y="3635631"/>
            <a:ext cx="1367032" cy="1321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en-US" sz="1000" dirty="0">
                <a:ea typeface="+mn-lt"/>
                <a:cs typeface="+mn-lt"/>
              </a:rPr>
              <a:t>А. </a:t>
            </a:r>
            <a:r>
              <a:rPr lang="en-US" sz="1000" dirty="0" err="1">
                <a:ea typeface="+mn-lt"/>
                <a:cs typeface="+mn-lt"/>
              </a:rPr>
              <a:t>Важенкову</a:t>
            </a:r>
            <a:r>
              <a:rPr lang="en-US" sz="1000" dirty="0">
                <a:ea typeface="+mn-lt"/>
                <a:cs typeface="+mn-lt"/>
              </a:rPr>
              <a:t>, </a:t>
            </a:r>
            <a:r>
              <a:rPr lang="en-US" sz="1000" dirty="0" err="1">
                <a:ea typeface="+mn-lt"/>
                <a:cs typeface="+mn-lt"/>
              </a:rPr>
              <a:t>снятому</a:t>
            </a:r>
            <a:r>
              <a:rPr lang="en-US" sz="1000" dirty="0">
                <a:ea typeface="+mn-lt"/>
                <a:cs typeface="+mn-lt"/>
              </a:rPr>
              <a:t> в </a:t>
            </a:r>
            <a:r>
              <a:rPr lang="en-US" sz="1000" dirty="0" err="1">
                <a:ea typeface="+mn-lt"/>
                <a:cs typeface="+mn-lt"/>
              </a:rPr>
              <a:t>июле</a:t>
            </a:r>
            <a:r>
              <a:rPr lang="en-US" sz="1000" dirty="0">
                <a:ea typeface="+mn-lt"/>
                <a:cs typeface="+mn-lt"/>
              </a:rPr>
              <a:t> с </a:t>
            </a:r>
            <a:r>
              <a:rPr lang="en-US" sz="1000" dirty="0" err="1">
                <a:ea typeface="+mn-lt"/>
                <a:cs typeface="+mn-lt"/>
              </a:rPr>
              <a:t>выборов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депутатов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ЗакСобрания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Тверской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области</a:t>
            </a:r>
            <a:r>
              <a:rPr lang="en-US" sz="1000" dirty="0">
                <a:ea typeface="+mn-lt"/>
                <a:cs typeface="+mn-lt"/>
              </a:rPr>
              <a:t> в </a:t>
            </a:r>
            <a:r>
              <a:rPr lang="en-US" sz="1000" dirty="0" err="1">
                <a:ea typeface="+mn-lt"/>
                <a:cs typeface="+mn-lt"/>
              </a:rPr>
              <a:t>течении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нескольких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дней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поступали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угрозы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убийством</a:t>
            </a:r>
            <a:endParaRPr lang="ru-RU" dirty="0" err="1"/>
          </a:p>
        </p:txBody>
      </p:sp>
      <p:sp>
        <p:nvSpPr>
          <p:cNvPr id="244" name="CustomShape 6"/>
          <p:cNvSpPr/>
          <p:nvPr/>
        </p:nvSpPr>
        <p:spPr>
          <a:xfrm>
            <a:off x="5403348" y="4566824"/>
            <a:ext cx="1716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ru-RU" sz="1400" b="0" strike="noStrike" spc="-1" dirty="0">
                <a:solidFill>
                  <a:srgbClr val="000000"/>
                </a:solidFill>
                <a:latin typeface="PT Sans"/>
                <a:ea typeface="DejaVu Sans"/>
              </a:rPr>
              <a:t>SI </a:t>
            </a:r>
            <a:r>
              <a:rPr lang="ru-RU" sz="1400" spc="-1" dirty="0">
                <a:solidFill>
                  <a:srgbClr val="000000"/>
                </a:solidFill>
                <a:latin typeface="PT Sans"/>
                <a:ea typeface="DejaVu Sans"/>
              </a:rPr>
              <a:t>индекс </a:t>
            </a:r>
            <a:r>
              <a:rPr lang="ru-RU" spc="-1">
                <a:solidFill>
                  <a:srgbClr val="000000"/>
                </a:solidFill>
                <a:ea typeface="+mn-lt"/>
                <a:cs typeface="+mn-lt"/>
              </a:rPr>
              <a:t>1,2 </a:t>
            </a:r>
            <a:r>
              <a:rPr lang="ru-RU" spc="-1" dirty="0">
                <a:solidFill>
                  <a:srgbClr val="000000"/>
                </a:solidFill>
                <a:ea typeface="+mn-lt"/>
                <a:cs typeface="+mn-lt"/>
              </a:rPr>
              <a:t>k</a:t>
            </a:r>
          </a:p>
        </p:txBody>
      </p:sp>
      <p:sp>
        <p:nvSpPr>
          <p:cNvPr id="245" name="CustomShape 7"/>
          <p:cNvSpPr/>
          <p:nvPr/>
        </p:nvSpPr>
        <p:spPr>
          <a:xfrm>
            <a:off x="3910872" y="5229918"/>
            <a:ext cx="1591168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en-US" sz="1000" dirty="0">
                <a:ea typeface="+mn-lt"/>
                <a:cs typeface="+mn-lt"/>
              </a:rPr>
              <a:t>В </a:t>
            </a:r>
            <a:r>
              <a:rPr lang="en-US" sz="1000" dirty="0" err="1">
                <a:ea typeface="+mn-lt"/>
                <a:cs typeface="+mn-lt"/>
              </a:rPr>
              <a:t>Твери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из-за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ливня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снова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затопило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проспект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Победы</a:t>
            </a:r>
            <a:endParaRPr lang="ru-RU" dirty="0" err="1"/>
          </a:p>
        </p:txBody>
      </p:sp>
      <p:sp>
        <p:nvSpPr>
          <p:cNvPr id="246" name="CustomShape 8"/>
          <p:cNvSpPr/>
          <p:nvPr/>
        </p:nvSpPr>
        <p:spPr>
          <a:xfrm>
            <a:off x="5431244" y="5189949"/>
            <a:ext cx="172332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ru-RU" sz="1400" b="0" strike="noStrike" spc="-1" dirty="0">
                <a:solidFill>
                  <a:srgbClr val="000000"/>
                </a:solidFill>
                <a:latin typeface="PT Sans"/>
                <a:ea typeface="DejaVu Sans"/>
              </a:rPr>
              <a:t>SI </a:t>
            </a:r>
            <a:r>
              <a:rPr lang="ru-RU" sz="1400" spc="-1" dirty="0">
                <a:solidFill>
                  <a:srgbClr val="000000"/>
                </a:solidFill>
                <a:latin typeface="PT Sans"/>
                <a:ea typeface="DejaVu Sans"/>
              </a:rPr>
              <a:t>индекс </a:t>
            </a:r>
            <a:r>
              <a:rPr lang="ru-RU" spc="-1">
                <a:solidFill>
                  <a:srgbClr val="000000"/>
                </a:solidFill>
                <a:ea typeface="+mn-lt"/>
                <a:cs typeface="+mn-lt"/>
              </a:rPr>
              <a:t>694</a:t>
            </a:r>
            <a:endParaRPr lang="ru-RU" spc="-1" dirty="0">
              <a:ea typeface="+mn-lt"/>
              <a:cs typeface="+mn-lt"/>
            </a:endParaRPr>
          </a:p>
        </p:txBody>
      </p:sp>
      <p:sp>
        <p:nvSpPr>
          <p:cNvPr id="247" name="CustomShape 9"/>
          <p:cNvSpPr/>
          <p:nvPr/>
        </p:nvSpPr>
        <p:spPr>
          <a:xfrm>
            <a:off x="10183109" y="1876245"/>
            <a:ext cx="1598149" cy="8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en-US" sz="1000" dirty="0" err="1">
                <a:ea typeface="+mn-lt"/>
                <a:cs typeface="+mn-lt"/>
              </a:rPr>
              <a:t>До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конца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года</a:t>
            </a:r>
            <a:r>
              <a:rPr lang="en-US" sz="1000" dirty="0">
                <a:ea typeface="+mn-lt"/>
                <a:cs typeface="+mn-lt"/>
              </a:rPr>
              <a:t> в </a:t>
            </a:r>
            <a:r>
              <a:rPr lang="en-US" sz="1000" dirty="0" err="1">
                <a:ea typeface="+mn-lt"/>
                <a:cs typeface="+mn-lt"/>
              </a:rPr>
              <a:t>Тверской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области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появятся</a:t>
            </a:r>
            <a:r>
              <a:rPr lang="en-US" sz="1000" dirty="0">
                <a:ea typeface="+mn-lt"/>
                <a:cs typeface="+mn-lt"/>
              </a:rPr>
              <a:t> 4 </a:t>
            </a:r>
            <a:r>
              <a:rPr lang="en-US" sz="1000" dirty="0" err="1">
                <a:ea typeface="+mn-lt"/>
                <a:cs typeface="+mn-lt"/>
              </a:rPr>
              <a:t>приюта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для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безнадзорных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животных</a:t>
            </a:r>
            <a:endParaRPr lang="ru-RU" dirty="0" err="1"/>
          </a:p>
        </p:txBody>
      </p:sp>
      <p:sp>
        <p:nvSpPr>
          <p:cNvPr id="248" name="CustomShape 10"/>
          <p:cNvSpPr/>
          <p:nvPr/>
        </p:nvSpPr>
        <p:spPr>
          <a:xfrm>
            <a:off x="8621327" y="2939078"/>
            <a:ext cx="175644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ru-RU" sz="1400" b="0" strike="noStrike" spc="-1" dirty="0">
                <a:solidFill>
                  <a:srgbClr val="000000"/>
                </a:solidFill>
                <a:latin typeface="PT Sans"/>
                <a:ea typeface="DejaVu Sans"/>
              </a:rPr>
              <a:t>SI индекс </a:t>
            </a:r>
            <a:r>
              <a:rPr lang="ru-RU" spc="-1">
                <a:solidFill>
                  <a:srgbClr val="000000"/>
                </a:solidFill>
                <a:ea typeface="+mn-lt"/>
                <a:cs typeface="+mn-lt"/>
              </a:rPr>
              <a:t>2,9 k</a:t>
            </a:r>
            <a:r>
              <a:rPr lang="ru-RU" sz="1800" b="0" strike="noStrike" spc="-1" dirty="0">
                <a:solidFill>
                  <a:srgbClr val="000000"/>
                </a:solidFill>
                <a:latin typeface="PT Sans"/>
                <a:ea typeface="DejaVu Sans"/>
              </a:rPr>
              <a:t> </a:t>
            </a:r>
            <a:endParaRPr lang="ru-RU" sz="1800" b="0" strike="noStrike" spc="-1" dirty="0">
              <a:latin typeface="XO Oriel"/>
            </a:endParaRPr>
          </a:p>
        </p:txBody>
      </p:sp>
      <p:sp>
        <p:nvSpPr>
          <p:cNvPr id="249" name="CustomShape 11"/>
          <p:cNvSpPr/>
          <p:nvPr/>
        </p:nvSpPr>
        <p:spPr>
          <a:xfrm>
            <a:off x="10260676" y="3675929"/>
            <a:ext cx="1788722" cy="1321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en-US" sz="1000" dirty="0" err="1">
                <a:ea typeface="+mn-lt"/>
                <a:cs typeface="+mn-lt"/>
              </a:rPr>
              <a:t>Лидер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тверских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волонтеров</a:t>
            </a:r>
            <a:r>
              <a:rPr lang="en-US" sz="1000" dirty="0">
                <a:ea typeface="+mn-lt"/>
                <a:cs typeface="+mn-lt"/>
              </a:rPr>
              <a:t> Ю. </a:t>
            </a:r>
            <a:r>
              <a:rPr lang="en-US" sz="1000" dirty="0" err="1">
                <a:ea typeface="+mn-lt"/>
                <a:cs typeface="+mn-lt"/>
              </a:rPr>
              <a:t>Саранова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рассказала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на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крутой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федеральной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площадке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создательнице</a:t>
            </a:r>
            <a:r>
              <a:rPr lang="en-US" sz="1000" dirty="0">
                <a:ea typeface="+mn-lt"/>
                <a:cs typeface="+mn-lt"/>
              </a:rPr>
              <a:t> «</a:t>
            </a:r>
            <a:r>
              <a:rPr lang="en-US" sz="1000" dirty="0" err="1">
                <a:ea typeface="+mn-lt"/>
                <a:cs typeface="+mn-lt"/>
              </a:rPr>
              <a:t>Сириуса</a:t>
            </a:r>
            <a:r>
              <a:rPr lang="en-US" sz="1000" dirty="0">
                <a:ea typeface="+mn-lt"/>
                <a:cs typeface="+mn-lt"/>
              </a:rPr>
              <a:t>» Е. </a:t>
            </a:r>
            <a:r>
              <a:rPr lang="en-US" sz="1000" dirty="0" err="1">
                <a:ea typeface="+mn-lt"/>
                <a:cs typeface="+mn-lt"/>
              </a:rPr>
              <a:t>Шмелевой</a:t>
            </a:r>
            <a:r>
              <a:rPr lang="en-US" sz="1000" dirty="0">
                <a:ea typeface="+mn-lt"/>
                <a:cs typeface="+mn-lt"/>
              </a:rPr>
              <a:t> о </a:t>
            </a:r>
            <a:r>
              <a:rPr lang="en-US" sz="1000" dirty="0" err="1">
                <a:ea typeface="+mn-lt"/>
                <a:cs typeface="+mn-lt"/>
              </a:rPr>
              <a:t>проекте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реновации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детских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лагерей</a:t>
            </a:r>
            <a:endParaRPr lang="ru-RU" dirty="0" err="1"/>
          </a:p>
        </p:txBody>
      </p:sp>
      <p:sp>
        <p:nvSpPr>
          <p:cNvPr id="250" name="CustomShape 12"/>
          <p:cNvSpPr/>
          <p:nvPr/>
        </p:nvSpPr>
        <p:spPr>
          <a:xfrm>
            <a:off x="8683782" y="4337751"/>
            <a:ext cx="176148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ru-RU" sz="1400" b="0" strike="noStrike" spc="-1" dirty="0">
                <a:solidFill>
                  <a:srgbClr val="000000"/>
                </a:solidFill>
                <a:latin typeface="PT Sans"/>
                <a:ea typeface="DejaVu Sans"/>
              </a:rPr>
              <a:t>SI индекс  </a:t>
            </a:r>
            <a:r>
              <a:rPr lang="ru-RU" spc="-1">
                <a:solidFill>
                  <a:srgbClr val="000000"/>
                </a:solidFill>
                <a:ea typeface="+mn-lt"/>
                <a:cs typeface="+mn-lt"/>
              </a:rPr>
              <a:t>964 </a:t>
            </a:r>
          </a:p>
        </p:txBody>
      </p:sp>
      <p:sp>
        <p:nvSpPr>
          <p:cNvPr id="252" name="CustomShape 14"/>
          <p:cNvSpPr/>
          <p:nvPr/>
        </p:nvSpPr>
        <p:spPr>
          <a:xfrm>
            <a:off x="10439260" y="5221005"/>
            <a:ext cx="1600498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en-US" sz="1000" dirty="0" err="1">
                <a:ea typeface="+mn-lt"/>
                <a:cs typeface="+mn-lt"/>
              </a:rPr>
              <a:t>В.Путин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наградил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орденом</a:t>
            </a:r>
            <a:r>
              <a:rPr lang="en-US" sz="1000" dirty="0">
                <a:ea typeface="+mn-lt"/>
                <a:cs typeface="+mn-lt"/>
              </a:rPr>
              <a:t> «</a:t>
            </a:r>
            <a:r>
              <a:rPr lang="en-US" sz="1000" dirty="0" err="1">
                <a:ea typeface="+mn-lt"/>
                <a:cs typeface="+mn-lt"/>
              </a:rPr>
              <a:t>Родительская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слава</a:t>
            </a:r>
            <a:r>
              <a:rPr lang="en-US" sz="1000" dirty="0">
                <a:ea typeface="+mn-lt"/>
                <a:cs typeface="+mn-lt"/>
              </a:rPr>
              <a:t>» </a:t>
            </a:r>
            <a:r>
              <a:rPr lang="en-US" sz="1000" dirty="0" err="1">
                <a:ea typeface="+mn-lt"/>
                <a:cs typeface="+mn-lt"/>
              </a:rPr>
              <a:t>жительницу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dirty="0" err="1">
                <a:ea typeface="+mn-lt"/>
                <a:cs typeface="+mn-lt"/>
              </a:rPr>
              <a:t>Твери</a:t>
            </a:r>
            <a:endParaRPr lang="ru-RU" dirty="0" err="1">
              <a:ea typeface="+mn-lt"/>
              <a:cs typeface="+mn-lt"/>
            </a:endParaRPr>
          </a:p>
        </p:txBody>
      </p:sp>
      <p:sp>
        <p:nvSpPr>
          <p:cNvPr id="253" name="CustomShape 15"/>
          <p:cNvSpPr/>
          <p:nvPr/>
        </p:nvSpPr>
        <p:spPr>
          <a:xfrm>
            <a:off x="8727483" y="5513607"/>
            <a:ext cx="176256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ru-RU" sz="1800" b="0" strike="noStrike" spc="-1" dirty="0">
                <a:solidFill>
                  <a:srgbClr val="000000"/>
                </a:solidFill>
                <a:latin typeface="PT Sans"/>
                <a:ea typeface="DejaVu Sans"/>
              </a:rPr>
              <a:t> </a:t>
            </a:r>
            <a:r>
              <a:rPr lang="ru-RU" sz="1400" b="0" strike="noStrike" spc="-1" dirty="0">
                <a:solidFill>
                  <a:srgbClr val="000000"/>
                </a:solidFill>
                <a:latin typeface="PT Sans"/>
                <a:ea typeface="DejaVu Sans"/>
              </a:rPr>
              <a:t>SI индекс</a:t>
            </a:r>
            <a:r>
              <a:rPr lang="ru-RU" sz="1400" spc="-1" dirty="0">
                <a:solidFill>
                  <a:srgbClr val="000000"/>
                </a:solidFill>
                <a:latin typeface="PT Sans"/>
                <a:ea typeface="DejaVu Sans"/>
              </a:rPr>
              <a:t> </a:t>
            </a:r>
            <a:r>
              <a:rPr lang="ru-RU" spc="-1">
                <a:solidFill>
                  <a:srgbClr val="000000"/>
                </a:solidFill>
                <a:ea typeface="+mn-lt"/>
                <a:cs typeface="+mn-lt"/>
              </a:rPr>
              <a:t>731</a:t>
            </a:r>
          </a:p>
        </p:txBody>
      </p:sp>
      <p:sp>
        <p:nvSpPr>
          <p:cNvPr id="254" name="CustomShape 16"/>
          <p:cNvSpPr/>
          <p:nvPr/>
        </p:nvSpPr>
        <p:spPr>
          <a:xfrm>
            <a:off x="429811" y="-167163"/>
            <a:ext cx="7235949" cy="159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ru-RU" sz="3200" b="0" strike="noStrike" spc="-1">
                <a:solidFill>
                  <a:srgbClr val="0F4881"/>
                </a:solidFill>
                <a:latin typeface="PT Sans BOLD"/>
                <a:ea typeface="DejaVu Sans"/>
              </a:rPr>
              <a:t>ТОП НЕДЕЛИ ПО ОБЪЕМАМ СОЦРЕАКЦИИ</a:t>
            </a:r>
            <a:endParaRPr lang="ru-RU" sz="3200" b="0" strike="noStrike" spc="-1">
              <a:latin typeface="XO Oriel"/>
            </a:endParaRPr>
          </a:p>
        </p:txBody>
      </p:sp>
      <p:pic>
        <p:nvPicPr>
          <p:cNvPr id="255" name="Рисунок 36"/>
          <p:cNvPicPr/>
          <p:nvPr/>
        </p:nvPicPr>
        <p:blipFill>
          <a:blip r:embed="rId8"/>
          <a:stretch/>
        </p:blipFill>
        <p:spPr>
          <a:xfrm>
            <a:off x="503816" y="6389850"/>
            <a:ext cx="1992960" cy="92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Table 1"/>
          <p:cNvGraphicFramePr/>
          <p:nvPr>
            <p:extLst>
              <p:ext uri="{D42A27DB-BD31-4B8C-83A1-F6EECF244321}">
                <p14:modId xmlns:p14="http://schemas.microsoft.com/office/powerpoint/2010/main" val="206288259"/>
              </p:ext>
            </p:extLst>
          </p:nvPr>
        </p:nvGraphicFramePr>
        <p:xfrm>
          <a:off x="4755614" y="-9180"/>
          <a:ext cx="7434305" cy="6883953"/>
        </p:xfrm>
        <a:graphic>
          <a:graphicData uri="http://schemas.openxmlformats.org/drawingml/2006/table">
            <a:tbl>
              <a:tblPr/>
              <a:tblGrid>
                <a:gridCol w="2479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43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755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ru-RU" sz="2000" b="1" strike="noStrike" spc="-1" dirty="0">
                          <a:solidFill>
                            <a:srgbClr val="0F4881"/>
                          </a:solidFill>
                          <a:latin typeface="PT Sans"/>
                        </a:rPr>
                        <a:t>Инфоповод </a:t>
                      </a:r>
                      <a:endParaRPr lang="ru-RU" sz="2000" b="0" strike="noStrike" spc="-1" dirty="0">
                        <a:latin typeface="XO Orie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000" b="1" strike="noStrike" spc="-1" dirty="0">
                          <a:solidFill>
                            <a:srgbClr val="0F4881"/>
                          </a:solidFill>
                          <a:latin typeface="PT Sans"/>
                          <a:ea typeface="DejaVu Sans"/>
                        </a:rPr>
                        <a:t>Предложения по отработке</a:t>
                      </a:r>
                      <a:endParaRPr lang="ru-RU" sz="2000" b="0" strike="noStrike" spc="-1" dirty="0">
                        <a:latin typeface="XO Orie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1" i="0" u="none" strike="noStrike" kern="1200" spc="-1" noProof="0" dirty="0"/>
                        <a:t>В Твери экс-координатору «Открытой России» оставили угрозы на двери квартиры </a:t>
                      </a:r>
                      <a:endParaRPr lang="ru-RU" sz="160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kern="1200" spc="-1" noProof="0" dirty="0">
                          <a:latin typeface="Arial"/>
                        </a:rPr>
                        <a:t>В Твери в ночь на 14 августа неизвестные разрисовали входную дверь квартиры активиста Артёма </a:t>
                      </a:r>
                      <a:r>
                        <a:rPr lang="ru-RU" sz="1600" b="0" i="0" u="none" strike="noStrike" kern="1200" spc="-1" noProof="0" dirty="0" err="1">
                          <a:latin typeface="Arial"/>
                        </a:rPr>
                        <a:t>Важенкова</a:t>
                      </a:r>
                      <a:r>
                        <a:rPr lang="ru-RU" sz="1600" b="0" i="0" u="none" strike="noStrike" kern="1200" spc="-1" noProof="0" dirty="0">
                          <a:latin typeface="Arial"/>
                        </a:rPr>
                        <a:t>, которого несколькими днями ранее по решению суда сняли с выборов в Законодательное собрание региона. На двери написали «Убирайся, мразь!» и нарисовали бело-красно-белый белорусский флаг. По его словам, угрозы в свой адрес с неизвестных аккаунтов он получает всю последнюю неделю — по электронной почте и по смс. </a:t>
                      </a:r>
                      <a:endParaRPr lang="ru-RU" sz="1600">
                        <a:latin typeface="Arial"/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kern="1200" spc="-1" noProof="0" dirty="0">
                          <a:latin typeface="Arial"/>
                        </a:rPr>
                        <a:t>Целесообразно организовать мониторинг активности А. </a:t>
                      </a:r>
                      <a:r>
                        <a:rPr lang="ru-RU" sz="1600" b="0" i="0" u="none" strike="noStrike" kern="1200" spc="-1" noProof="0" dirty="0" err="1">
                          <a:latin typeface="Arial"/>
                        </a:rPr>
                        <a:t>Важенкова</a:t>
                      </a:r>
                      <a:r>
                        <a:rPr lang="ru-RU" sz="1600" b="0" i="0" u="none" strike="noStrike" kern="1200" spc="-1" noProof="0" dirty="0">
                          <a:latin typeface="Arial"/>
                        </a:rPr>
                        <a:t> в </a:t>
                      </a:r>
                      <a:r>
                        <a:rPr lang="ru-RU" sz="1600" b="0" i="0" u="none" strike="noStrike" kern="1200" spc="-1" noProof="0" dirty="0" err="1">
                          <a:latin typeface="Arial"/>
                        </a:rPr>
                        <a:t>медиаапространстве</a:t>
                      </a:r>
                      <a:r>
                        <a:rPr lang="ru-RU" sz="1600" b="0" i="0" u="none" strike="noStrike" kern="1200" spc="-1" noProof="0" dirty="0">
                          <a:latin typeface="Arial"/>
                        </a:rPr>
                        <a:t> на тему угроз в свою сторону и возможной негативной реакции в сторону представителей органов власти.</a:t>
                      </a:r>
                      <a:endParaRPr lang="ru-RU" sz="160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89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1" i="0" u="none" strike="noStrike" kern="1200" spc="-1" noProof="0" dirty="0"/>
                        <a:t>А. </a:t>
                      </a:r>
                      <a:r>
                        <a:rPr lang="ru-RU" sz="1600" b="1" i="0" u="none" strike="noStrike" kern="1200" spc="-1" noProof="0" dirty="0" err="1"/>
                        <a:t>Важенкову</a:t>
                      </a:r>
                      <a:r>
                        <a:rPr lang="ru-RU" sz="1600" b="1" i="0" u="none" strike="noStrike" kern="1200" spc="-1" noProof="0" dirty="0"/>
                        <a:t>, снятому в июле с выборов депутатов </a:t>
                      </a:r>
                      <a:r>
                        <a:rPr lang="ru-RU" sz="1600" b="1" i="0" u="none" strike="noStrike" kern="1200" spc="-1" noProof="0" dirty="0" err="1"/>
                        <a:t>ЗакСобрания</a:t>
                      </a:r>
                      <a:r>
                        <a:rPr lang="ru-RU" sz="1600" b="1" i="0" u="none" strike="noStrike" kern="1200" spc="-1" noProof="0" dirty="0"/>
                        <a:t> Тверской области в течении нескольких дней поступали угрозы убийством</a:t>
                      </a:r>
                      <a:r>
                        <a:rPr lang="ru-RU" sz="1600" b="0" i="0" u="none" strike="noStrike" kern="1200" spc="-1" noProof="0" dirty="0"/>
                        <a:t> </a:t>
                      </a:r>
                      <a:endParaRPr lang="ru-RU" sz="160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51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600" b="1" i="0" u="none" strike="noStrike" kern="1200" spc="-1" noProof="0" dirty="0">
                          <a:latin typeface="Arial"/>
                        </a:rPr>
                        <a:t>В Твери из-за ливня снова затопило проспект Победы</a:t>
                      </a:r>
                      <a:r>
                        <a:rPr lang="ru-RU" sz="1600" b="0" i="0" u="none" strike="noStrike" kern="1200" spc="-1" noProof="0" dirty="0">
                          <a:latin typeface="Arial"/>
                        </a:rPr>
                        <a:t> </a:t>
                      </a:r>
                      <a:r>
                        <a:rPr lang="ru-RU" sz="1600" b="1" i="0" u="none" strike="noStrike" kern="1200" spc="-1" noProof="0" dirty="0"/>
                        <a:t> </a:t>
                      </a:r>
                      <a:endParaRPr lang="ru-RU" sz="160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kern="1200" spc="-1" noProof="0" dirty="0">
                          <a:latin typeface="Arial"/>
                        </a:rPr>
                        <a:t>После обильных дождей в Твери снова затопило проспект Победы. Очевидцы сообщают, что воды здесь очень много и не промокнув практически по колено перейти дорогу невозможно. </a:t>
                      </a:r>
                      <a:endParaRPr lang="ru-RU" sz="1600">
                        <a:latin typeface="Arial"/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kern="1200" spc="-1" noProof="0" dirty="0">
                          <a:latin typeface="Arial"/>
                        </a:rPr>
                        <a:t>Данный инфоповод регулярно появляется в СМИ и социальных сетях. Целесообразно рассмотреть возможность административного решения проблемы (организация </a:t>
                      </a:r>
                      <a:r>
                        <a:rPr lang="ru-RU" sz="1600" b="0" i="0" u="none" strike="noStrike" kern="1200" spc="-1" noProof="0" dirty="0" err="1">
                          <a:latin typeface="Arial"/>
                        </a:rPr>
                        <a:t>ливневок</a:t>
                      </a:r>
                      <a:r>
                        <a:rPr lang="ru-RU" sz="1600" b="0" i="0" u="none" strike="noStrike" kern="1200" spc="-1" noProof="0" dirty="0">
                          <a:latin typeface="Arial"/>
                        </a:rPr>
                        <a:t>, изменение системы водоотвода и т.д.). </a:t>
                      </a:r>
                      <a:endParaRPr lang="ru-RU" sz="160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7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1" name="CustomShape 2"/>
          <p:cNvSpPr/>
          <p:nvPr/>
        </p:nvSpPr>
        <p:spPr>
          <a:xfrm>
            <a:off x="516240" y="2688120"/>
            <a:ext cx="362628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u-RU" sz="2400" b="0" strike="noStrike" spc="-1">
                <a:solidFill>
                  <a:srgbClr val="FFFFFF"/>
                </a:solidFill>
                <a:latin typeface="PT Sans BOLD"/>
                <a:ea typeface="DejaVu Sans"/>
              </a:rPr>
              <a:t>АНАЛИЗ И ПРЕДЛОЖЕНИЯ ПО ОТРАБОТКЕ ТОП-3 ТЕМ НЕДЕЛИ</a:t>
            </a:r>
            <a:endParaRPr lang="ru-RU" sz="2400" b="0" strike="noStrike" spc="-1">
              <a:latin typeface="XO Ori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4881"/>
      </a:dk2>
      <a:lt2>
        <a:srgbClr val="74C09E"/>
      </a:lt2>
      <a:accent1>
        <a:srgbClr val="19A3D1"/>
      </a:accent1>
      <a:accent2>
        <a:srgbClr val="D4D4D4"/>
      </a:accent2>
      <a:accent3>
        <a:srgbClr val="EDD774"/>
      </a:accent3>
      <a:accent4>
        <a:srgbClr val="0685B0"/>
      </a:accent4>
      <a:accent5>
        <a:srgbClr val="19A3D1"/>
      </a:accent5>
      <a:accent6>
        <a:srgbClr val="19A3D1"/>
      </a:accent6>
      <a:hlink>
        <a:srgbClr val="19A3D1"/>
      </a:hlink>
      <a:folHlink>
        <a:srgbClr val="19A3D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4881"/>
      </a:dk2>
      <a:lt2>
        <a:srgbClr val="74C09E"/>
      </a:lt2>
      <a:accent1>
        <a:srgbClr val="19A3D1"/>
      </a:accent1>
      <a:accent2>
        <a:srgbClr val="D4D4D4"/>
      </a:accent2>
      <a:accent3>
        <a:srgbClr val="EDD774"/>
      </a:accent3>
      <a:accent4>
        <a:srgbClr val="0685B0"/>
      </a:accent4>
      <a:accent5>
        <a:srgbClr val="19A3D1"/>
      </a:accent5>
      <a:accent6>
        <a:srgbClr val="19A3D1"/>
      </a:accent6>
      <a:hlink>
        <a:srgbClr val="19A3D1"/>
      </a:hlink>
      <a:folHlink>
        <a:srgbClr val="19A3D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4881"/>
      </a:dk2>
      <a:lt2>
        <a:srgbClr val="74C09E"/>
      </a:lt2>
      <a:accent1>
        <a:srgbClr val="19A3D1"/>
      </a:accent1>
      <a:accent2>
        <a:srgbClr val="D4D4D4"/>
      </a:accent2>
      <a:accent3>
        <a:srgbClr val="EDD774"/>
      </a:accent3>
      <a:accent4>
        <a:srgbClr val="0685B0"/>
      </a:accent4>
      <a:accent5>
        <a:srgbClr val="19A3D1"/>
      </a:accent5>
      <a:accent6>
        <a:srgbClr val="19A3D1"/>
      </a:accent6>
      <a:hlink>
        <a:srgbClr val="19A3D1"/>
      </a:hlink>
      <a:folHlink>
        <a:srgbClr val="19A3D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4881"/>
      </a:dk2>
      <a:lt2>
        <a:srgbClr val="74C09E"/>
      </a:lt2>
      <a:accent1>
        <a:srgbClr val="19A3D1"/>
      </a:accent1>
      <a:accent2>
        <a:srgbClr val="D4D4D4"/>
      </a:accent2>
      <a:accent3>
        <a:srgbClr val="EDD774"/>
      </a:accent3>
      <a:accent4>
        <a:srgbClr val="0685B0"/>
      </a:accent4>
      <a:accent5>
        <a:srgbClr val="19A3D1"/>
      </a:accent5>
      <a:accent6>
        <a:srgbClr val="19A3D1"/>
      </a:accent6>
      <a:hlink>
        <a:srgbClr val="19A3D1"/>
      </a:hlink>
      <a:folHlink>
        <a:srgbClr val="19A3D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4881"/>
      </a:dk2>
      <a:lt2>
        <a:srgbClr val="74C09E"/>
      </a:lt2>
      <a:accent1>
        <a:srgbClr val="19A3D1"/>
      </a:accent1>
      <a:accent2>
        <a:srgbClr val="D4D4D4"/>
      </a:accent2>
      <a:accent3>
        <a:srgbClr val="EDD774"/>
      </a:accent3>
      <a:accent4>
        <a:srgbClr val="0685B0"/>
      </a:accent4>
      <a:accent5>
        <a:srgbClr val="19A3D1"/>
      </a:accent5>
      <a:accent6>
        <a:srgbClr val="19A3D1"/>
      </a:accent6>
      <a:hlink>
        <a:srgbClr val="19A3D1"/>
      </a:hlink>
      <a:folHlink>
        <a:srgbClr val="19A3D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4881"/>
      </a:dk2>
      <a:lt2>
        <a:srgbClr val="74C09E"/>
      </a:lt2>
      <a:accent1>
        <a:srgbClr val="19A3D1"/>
      </a:accent1>
      <a:accent2>
        <a:srgbClr val="D4D4D4"/>
      </a:accent2>
      <a:accent3>
        <a:srgbClr val="EDD774"/>
      </a:accent3>
      <a:accent4>
        <a:srgbClr val="0685B0"/>
      </a:accent4>
      <a:accent5>
        <a:srgbClr val="19A3D1"/>
      </a:accent5>
      <a:accent6>
        <a:srgbClr val="19A3D1"/>
      </a:accent6>
      <a:hlink>
        <a:srgbClr val="19A3D1"/>
      </a:hlink>
      <a:folHlink>
        <a:srgbClr val="19A3D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</TotalTime>
  <Words>4765</Words>
  <Application>Microsoft Office PowerPoint</Application>
  <PresentationFormat>Широкоэкранный</PresentationFormat>
  <Paragraphs>317</Paragraphs>
  <Slides>24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5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Иван Семёнов</dc:creator>
  <dc:description/>
  <cp:lastModifiedBy>Юсова Юлия Игоревна</cp:lastModifiedBy>
  <cp:revision>4778</cp:revision>
  <dcterms:created xsi:type="dcterms:W3CDTF">2021-04-27T11:43:58Z</dcterms:created>
  <dcterms:modified xsi:type="dcterms:W3CDTF">2021-08-18T08:12:09Z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